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The Seasons Bold" charset="1" panose="00000000000000000000"/>
      <p:regular r:id="rId25"/>
    </p:embeddedFont>
    <p:embeddedFont>
      <p:font typeface="Garet" charset="1" panose="00000000000000000000"/>
      <p:regular r:id="rId26"/>
    </p:embeddedFont>
    <p:embeddedFont>
      <p:font typeface="Horizon" charset="1" panose="02000500000000000000"/>
      <p:regular r:id="rId27"/>
    </p:embeddedFont>
    <p:embeddedFont>
      <p:font typeface="Garet Bold" charset="1" panose="00000000000000000000"/>
      <p:regular r:id="rId28"/>
    </p:embeddedFont>
    <p:embeddedFont>
      <p:font typeface="Glacial Indifference" charset="1" panose="00000000000000000000"/>
      <p:regular r:id="rId32"/>
    </p:embeddedFont>
    <p:embeddedFont>
      <p:font typeface="Garet Italics" charset="1" panose="00000000000000000000"/>
      <p:regular r:id="rId35"/>
    </p:embeddedFont>
    <p:embeddedFont>
      <p:font typeface="Garet Bold Italics" charset="1" panose="00000000000000000000"/>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notesMasters/notesMaster1.xml" Type="http://schemas.openxmlformats.org/officeDocument/2006/relationships/notesMaster"/><Relationship Id="rId3" Target="viewProps.xml" Type="http://schemas.openxmlformats.org/officeDocument/2006/relationships/viewProps"/><Relationship Id="rId30" Target="theme/theme2.xml" Type="http://schemas.openxmlformats.org/officeDocument/2006/relationships/theme"/><Relationship Id="rId31" Target="notesSlides/notesSlide1.xml" Type="http://schemas.openxmlformats.org/officeDocument/2006/relationships/notesSlide"/><Relationship Id="rId32" Target="fonts/font32.fntdata" Type="http://schemas.openxmlformats.org/officeDocument/2006/relationships/font"/><Relationship Id="rId33" Target="notesSlides/notesSlide2.xml" Type="http://schemas.openxmlformats.org/officeDocument/2006/relationships/notesSlide"/><Relationship Id="rId34" Target="notesSlides/notesSlide3.xml" Type="http://schemas.openxmlformats.org/officeDocument/2006/relationships/notesSlide"/><Relationship Id="rId35" Target="fonts/font35.fntdata" Type="http://schemas.openxmlformats.org/officeDocument/2006/relationships/font"/><Relationship Id="rId36" Target="notesSlides/notesSlide4.xml" Type="http://schemas.openxmlformats.org/officeDocument/2006/relationships/notesSlide"/><Relationship Id="rId37" Target="notesSlides/notesSlide5.xml" Type="http://schemas.openxmlformats.org/officeDocument/2006/relationships/notesSlide"/><Relationship Id="rId38" Target="notesSlides/notesSlide6.xml" Type="http://schemas.openxmlformats.org/officeDocument/2006/relationships/notesSlide"/><Relationship Id="rId39" Target="notesSlides/notesSlide7.xml" Type="http://schemas.openxmlformats.org/officeDocument/2006/relationships/notesSlide"/><Relationship Id="rId4" Target="theme/theme1.xml" Type="http://schemas.openxmlformats.org/officeDocument/2006/relationships/theme"/><Relationship Id="rId40" Target="notesSlides/notesSlide8.xml" Type="http://schemas.openxmlformats.org/officeDocument/2006/relationships/notesSlide"/><Relationship Id="rId41" Target="notesSlides/notesSlide9.xml" Type="http://schemas.openxmlformats.org/officeDocument/2006/relationships/notesSlide"/><Relationship Id="rId42" Target="notesSlides/notesSlide10.xml" Type="http://schemas.openxmlformats.org/officeDocument/2006/relationships/notesSlide"/><Relationship Id="rId43" Target="notesSlides/notesSlide11.xml" Type="http://schemas.openxmlformats.org/officeDocument/2006/relationships/notesSlide"/><Relationship Id="rId44" Target="notesSlides/notesSlide12.xml" Type="http://schemas.openxmlformats.org/officeDocument/2006/relationships/notesSlide"/><Relationship Id="rId45" Target="notesSlides/notesSlide13.xml" Type="http://schemas.openxmlformats.org/officeDocument/2006/relationships/notesSlide"/><Relationship Id="rId46" Target="notesSlides/notesSlide14.xml" Type="http://schemas.openxmlformats.org/officeDocument/2006/relationships/notesSlide"/><Relationship Id="rId47" Target="notesSlides/notesSlide15.xml" Type="http://schemas.openxmlformats.org/officeDocument/2006/relationships/notesSlide"/><Relationship Id="rId48" Target="fonts/font48.fntdata" Type="http://schemas.openxmlformats.org/officeDocument/2006/relationships/font"/><Relationship Id="rId49" Target="notesSlides/notesSlide16.xml" Type="http://schemas.openxmlformats.org/officeDocument/2006/relationships/notesSlid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not about turning the club into an academy.</a:t>
            </a:r>
          </a:p>
          <a:p>
            <a:r>
              <a:rPr lang="en-US"/>
              <a:t/>
            </a:r>
          </a:p>
          <a:p>
            <a:r>
              <a:rPr lang="en-US"/>
              <a:t>This is about strengthening identity across ALL teams, lowest league to highest.</a:t>
            </a:r>
          </a:p>
          <a:p>
            <a:r>
              <a:rPr lang="en-US"/>
              <a:t/>
            </a:r>
          </a:p>
          <a:p>
            <a:r>
              <a:rPr lang="en-US"/>
              <a:t>Tie into RBFC community, Red &amp; Black pride, unity.</a:t>
            </a:r>
          </a:p>
          <a:p>
            <a:r>
              <a:rPr lang="en-US"/>
              <a:t/>
            </a:r>
          </a:p>
          <a:p>
            <a:r>
              <a:rPr lang="en-US"/>
              <a:t/>
            </a:r>
          </a:p>
          <a:p>
            <a:r>
              <a:rPr lang="en-US"/>
              <a:t>If results = outcome based then development will be lost. Need to reiterate the importance of growth through each player as individuals and as the team as a whole. How does each player/team look from game 1 to game 10? needs to be improvement. how do you get there?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6-year-olds don’t need pressing triggers.</a:t>
            </a:r>
          </a:p>
          <a:p>
            <a:r>
              <a:rPr lang="en-US"/>
              <a:t/>
            </a:r>
          </a:p>
          <a:p>
            <a:r>
              <a:rPr lang="en-US"/>
              <a:t>17-year-olds need accountability and tempo mastery.</a:t>
            </a:r>
          </a:p>
          <a:p>
            <a:r>
              <a:rPr lang="en-US"/>
              <a:t/>
            </a:r>
          </a:p>
          <a:p>
            <a:r>
              <a:rPr lang="en-US"/>
              <a:t>That contrast matters.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Do we punish mistakes?</a:t>
            </a:r>
          </a:p>
          <a:p>
            <a:r>
              <a:rPr lang="en-US"/>
              <a:t>Or coach through them?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Every session needs ball mastery, even 17 year olds</a:t>
            </a:r>
          </a:p>
          <a:p>
            <a:r>
              <a:rPr lang="en-US"/>
              <a:t/>
            </a:r>
          </a:p>
          <a:p>
            <a:r>
              <a:rPr lang="en-US"/>
              <a:t>Technical sharpness declines without repetition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are not building an academy hierarchy.</a:t>
            </a:r>
          </a:p>
          <a:p>
            <a:r>
              <a:rPr lang="en-US"/>
              <a:t/>
            </a:r>
          </a:p>
          <a:p>
            <a:r>
              <a:rPr lang="en-US"/>
              <a:t>We are building club pride.</a:t>
            </a:r>
          </a:p>
          <a:p>
            <a:r>
              <a:rPr lang="en-US"/>
              <a:t/>
            </a:r>
          </a:p>
          <a:p>
            <a:r>
              <a:rPr lang="en-US"/>
              <a:t>From lowest league to highest.</a:t>
            </a:r>
          </a:p>
          <a:p>
            <a:r>
              <a:rPr lang="en-US"/>
              <a:t/>
            </a:r>
          </a:p>
          <a:p>
            <a:r>
              <a:rPr lang="en-US"/>
              <a:t>How can U8 and U18 feel connected?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Do we punish mistakes?</a:t>
            </a:r>
          </a:p>
          <a:p>
            <a:r>
              <a:rPr lang="en-US"/>
              <a:t>Or coach through them?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Share in the group to brain storm</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Development is slower and it requires patience, but it lasts.</a:t>
            </a:r>
          </a:p>
          <a:p>
            <a:r>
              <a:rPr lang="en-US"/>
              <a:t/>
            </a:r>
          </a:p>
          <a:p>
            <a:r>
              <a:rPr lang="en-US"/>
              <a:t>No one cares about the undefeated season or that championship they had at 10 years old, they remember what they learned from those experiences and how it anchored them to work on certain things or told themselves that they didnt need to any more, until it was too late.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Results are downstream. Goes nowhere for us.</a:t>
            </a:r>
          </a:p>
          <a:p>
            <a:r>
              <a:rPr lang="en-US"/>
              <a:t/>
            </a:r>
          </a:p>
          <a:p>
            <a:r>
              <a:rPr lang="en-US"/>
              <a:t>Identity drives daily standards.</a:t>
            </a:r>
          </a:p>
          <a:p>
            <a:r>
              <a:rPr lang="en-US"/>
              <a:t/>
            </a:r>
          </a:p>
          <a:p>
            <a:r>
              <a:rPr lang="en-US"/>
              <a:t>Ask:</a:t>
            </a:r>
          </a:p>
          <a:p>
            <a:r>
              <a:rPr lang="en-US"/>
              <a:t/>
            </a:r>
          </a:p>
          <a:p>
            <a:r>
              <a:rPr lang="en-US"/>
              <a:t>What does Red Bank FC stand for?</a:t>
            </a:r>
          </a:p>
          <a:p>
            <a:r>
              <a:rPr lang="en-US"/>
              <a:t/>
            </a:r>
          </a:p>
          <a:p>
            <a:r>
              <a:rPr lang="en-US"/>
              <a:t>What do parents say about our teams?</a:t>
            </a:r>
          </a:p>
          <a:p>
            <a:r>
              <a:rPr lang="en-US"/>
              <a:t/>
            </a:r>
          </a:p>
          <a:p>
            <a:r>
              <a:rPr lang="en-US"/>
              <a:t>What do players feel when they wear Red &amp; Black?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a:t>
            </a:r>
          </a:p>
          <a:p>
            <a:r>
              <a:rPr lang="en-US"/>
              <a:t>Discussion (5 mins)</a:t>
            </a:r>
          </a:p>
          <a:p>
            <a:r>
              <a:rPr lang="en-US"/>
              <a:t/>
            </a:r>
          </a:p>
          <a:p>
            <a:r>
              <a:rPr lang="en-US"/>
              <a:t>If your team wins but doesn’t improve, is that success?</a:t>
            </a:r>
          </a:p>
          <a:p>
            <a:r>
              <a:rPr lang="en-US"/>
              <a:t/>
            </a:r>
          </a:p>
          <a:p>
            <a:r>
              <a:rPr lang="en-US"/>
              <a:t>Guide towards:</a:t>
            </a:r>
          </a:p>
          <a:p>
            <a:r>
              <a:rPr lang="en-US"/>
              <a:t/>
            </a:r>
          </a:p>
          <a:p>
            <a:r>
              <a:rPr lang="en-US"/>
              <a:t>We tolerate mistakes to build growth.</a:t>
            </a:r>
          </a:p>
          <a:p>
            <a:r>
              <a:rPr lang="en-US"/>
              <a:t/>
            </a:r>
          </a:p>
          <a:p>
            <a:r>
              <a:rPr lang="en-US"/>
              <a:t>Short-term losses for long-term competence.</a:t>
            </a:r>
          </a:p>
          <a:p>
            <a:r>
              <a:rPr lang="en-US"/>
              <a:t/>
            </a:r>
          </a:p>
          <a:p>
            <a:r>
              <a:rPr lang="en-US"/>
              <a:t>Winning is an outcome, development is the system.</a:t>
            </a:r>
          </a:p>
          <a:p>
            <a:r>
              <a:rPr lang="en-US"/>
              <a:t/>
            </a:r>
          </a:p>
          <a:p>
            <a:r>
              <a:rPr lang="en-US"/>
              <a:t>“We don’t chase trophies. We build players.”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Over-coaching.</a:t>
            </a:r>
          </a:p>
          <a:p>
            <a:r>
              <a:rPr lang="en-US"/>
              <a:t/>
            </a:r>
          </a:p>
          <a:p>
            <a:r>
              <a:rPr lang="en-US"/>
              <a:t>Over-structuring.</a:t>
            </a:r>
          </a:p>
          <a:p>
            <a:r>
              <a:rPr lang="en-US"/>
              <a:t/>
            </a:r>
          </a:p>
          <a:p>
            <a:r>
              <a:rPr lang="en-US"/>
              <a:t>Fear-based play.</a:t>
            </a:r>
          </a:p>
          <a:p>
            <a:r>
              <a:rPr lang="en-US"/>
              <a:t/>
            </a:r>
          </a:p>
          <a:p>
            <a:r>
              <a:rPr lang="en-US"/>
              <a:t>Players scared to try.</a:t>
            </a:r>
          </a:p>
          <a:p>
            <a:r>
              <a:rPr lang="en-US"/>
              <a:t/>
            </a:r>
          </a:p>
          <a:p>
            <a:r>
              <a:rPr lang="en-US"/>
              <a:t>Ask:</a:t>
            </a:r>
          </a:p>
          <a:p>
            <a:r>
              <a:rPr lang="en-US"/>
              <a:t/>
            </a:r>
          </a:p>
          <a:p>
            <a:r>
              <a:rPr lang="en-US"/>
              <a:t>Have you ever seen a “great U10 team” disappear by U14?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Connect to your Magellan Performance philosophy:</a:t>
            </a:r>
          </a:p>
          <a:p>
            <a:r>
              <a:rPr lang="en-US"/>
              <a:t>Train with Purpose.</a:t>
            </a:r>
          </a:p>
          <a:p>
            <a:r>
              <a:rPr lang="en-US"/>
              <a:t>Play with Confidence.</a:t>
            </a:r>
          </a:p>
          <a:p>
            <a:r>
              <a:rPr lang="en-US"/>
              <a:t>Grow with Resilience.</a:t>
            </a:r>
          </a:p>
          <a:p>
            <a:r>
              <a:rPr lang="en-US"/>
              <a:t/>
            </a:r>
          </a:p>
          <a:p>
            <a:r>
              <a:rPr lang="en-US"/>
              <a:t>Explain:</a:t>
            </a:r>
          </a:p>
          <a:p>
            <a:r>
              <a:rPr lang="en-US"/>
              <a:t/>
            </a:r>
          </a:p>
          <a:p>
            <a:r>
              <a:rPr lang="en-US"/>
              <a:t>Technical = repetition with detail.</a:t>
            </a:r>
          </a:p>
          <a:p>
            <a:r>
              <a:rPr lang="en-US"/>
              <a:t/>
            </a:r>
          </a:p>
          <a:p>
            <a:r>
              <a:rPr lang="en-US"/>
              <a:t>Tactical = age-appropriate.</a:t>
            </a:r>
          </a:p>
          <a:p>
            <a:r>
              <a:rPr lang="en-US"/>
              <a:t/>
            </a:r>
          </a:p>
          <a:p>
            <a:r>
              <a:rPr lang="en-US"/>
              <a:t>Mental = emotional control.</a:t>
            </a:r>
          </a:p>
          <a:p>
            <a:r>
              <a:rPr lang="en-US"/>
              <a:t/>
            </a:r>
          </a:p>
          <a:p>
            <a:r>
              <a:rPr lang="en-US"/>
              <a:t>Character = team-first mindset.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 reason why 6-8 year olds should be worried about pressing triggers or passing combinations, get them comfortable with the ball at their feet and competing for FUN!</a:t>
            </a:r>
          </a:p>
          <a:p>
            <a:r>
              <a:rPr lang="en-US"/>
              <a:t/>
            </a:r>
          </a:p>
          <a:p>
            <a:r>
              <a:rPr lang="en-US"/>
              <a:t>9-12, we can now explore different skills with the ball and how to emphasize the importance of making good connection with it as well as body mechanics</a:t>
            </a:r>
          </a:p>
          <a:p>
            <a:r>
              <a:rPr lang="en-US"/>
              <a:t/>
            </a:r>
          </a:p>
          <a:p>
            <a:r>
              <a:rPr lang="en-US"/>
              <a:t>13-15, as things become much mor competitive and serious, we are not understanding the concepts of why we do different things on the pitch and what it can lead us to.</a:t>
            </a:r>
          </a:p>
          <a:p>
            <a:r>
              <a:rPr lang="en-US"/>
              <a:t/>
            </a:r>
          </a:p>
          <a:p>
            <a:r>
              <a:rPr lang="en-US"/>
              <a:t>16-18, every detail matters now knowing different positions, spaces, and how different skill sets such as vision and IQ can make a massive difference when physicality and skill are all even.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they quit at 8, nothing else matters.</a:t>
            </a:r>
          </a:p>
          <a:p>
            <a:r>
              <a:rPr lang="en-US"/>
              <a:t/>
            </a:r>
          </a:p>
          <a:p>
            <a:r>
              <a:rPr lang="en-US"/>
              <a:t>No lectures.</a:t>
            </a:r>
          </a:p>
          <a:p>
            <a:r>
              <a:rPr lang="en-US"/>
              <a:t/>
            </a:r>
          </a:p>
          <a:p>
            <a:r>
              <a:rPr lang="en-US"/>
              <a:t>1 ball per player.</a:t>
            </a:r>
          </a:p>
          <a:p>
            <a:r>
              <a:rPr lang="en-US"/>
              <a:t/>
            </a:r>
          </a:p>
          <a:p>
            <a:r>
              <a:rPr lang="en-US"/>
              <a:t>Celebrate creativity.</a:t>
            </a:r>
          </a:p>
          <a:p>
            <a:r>
              <a:rPr lang="en-US"/>
              <a:t/>
            </a:r>
          </a:p>
          <a:p>
            <a:r>
              <a:rPr lang="en-US"/>
              <a:t>Key Line:</a:t>
            </a:r>
          </a:p>
          <a:p>
            <a:r>
              <a:rPr lang="en-US"/>
              <a:t/>
            </a:r>
          </a:p>
          <a:p>
            <a:r>
              <a:rPr lang="en-US"/>
              <a:t>“Fun is development at this age.”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the GOLDEN technical age.</a:t>
            </a:r>
          </a:p>
          <a:p>
            <a:r>
              <a:rPr lang="en-US"/>
              <a:t/>
            </a:r>
          </a:p>
          <a:p>
            <a:r>
              <a:rPr lang="en-US"/>
              <a:t>If they leave this stage:</a:t>
            </a:r>
          </a:p>
          <a:p>
            <a:r>
              <a:rPr lang="en-US"/>
              <a:t/>
            </a:r>
          </a:p>
          <a:p>
            <a:r>
              <a:rPr lang="en-US"/>
              <a:t>Without a first touch</a:t>
            </a:r>
          </a:p>
          <a:p>
            <a:r>
              <a:rPr lang="en-US"/>
              <a:t/>
            </a:r>
          </a:p>
          <a:p>
            <a:r>
              <a:rPr lang="en-US"/>
              <a:t>Without comfort on the ball</a:t>
            </a:r>
          </a:p>
          <a:p>
            <a:r>
              <a:rPr lang="en-US"/>
              <a:t/>
            </a:r>
          </a:p>
          <a:p>
            <a:r>
              <a:rPr lang="en-US"/>
              <a:t>We failed.</a:t>
            </a:r>
          </a:p>
          <a:p>
            <a:r>
              <a:rPr lang="en-US"/>
              <a:t/>
            </a:r>
          </a:p>
          <a:p>
            <a:r>
              <a:rPr lang="en-US"/>
              <a:t>Avoid:</a:t>
            </a:r>
          </a:p>
          <a:p>
            <a:r>
              <a:rPr lang="en-US"/>
              <a:t>Over-systemizing.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They can now process WHY.</a:t>
            </a:r>
          </a:p>
          <a:p>
            <a:r>
              <a:rPr lang="en-US"/>
              <a:t/>
            </a:r>
          </a:p>
          <a:p>
            <a:r>
              <a:rPr lang="en-US"/>
              <a:t>Ask coaches:</a:t>
            </a:r>
          </a:p>
          <a:p>
            <a:r>
              <a:rPr lang="en-US"/>
              <a:t/>
            </a:r>
          </a:p>
          <a:p>
            <a:r>
              <a:rPr lang="en-US"/>
              <a:t>Are you coaching solutions?</a:t>
            </a:r>
          </a:p>
          <a:p>
            <a:r>
              <a:rPr lang="en-US"/>
              <a:t/>
            </a:r>
          </a:p>
          <a:p>
            <a:r>
              <a:rPr lang="en-US"/>
              <a:t>Or are you asking questions?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21.jpeg" Type="http://schemas.openxmlformats.org/officeDocument/2006/relationships/image"/><Relationship Id="rId6" Target="../media/image22.jpeg" Type="http://schemas.openxmlformats.org/officeDocument/2006/relationships/image"/><Relationship Id="rId7" Target="../media/image4.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23.jpeg" Type="http://schemas.openxmlformats.org/officeDocument/2006/relationships/image"/><Relationship Id="rId6" Target="../media/image4.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10.jpe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4.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13.jpe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4.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14.jpeg" Type="http://schemas.openxmlformats.org/officeDocument/2006/relationships/image"/><Relationship Id="rId6" Target="../media/image15.jpeg" Type="http://schemas.openxmlformats.org/officeDocument/2006/relationships/image"/><Relationship Id="rId7" Target="../media/image4.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24.jpeg" Type="http://schemas.openxmlformats.org/officeDocument/2006/relationships/image"/><Relationship Id="rId6" Target="../media/image4.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25.jpe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4.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14.jpeg" Type="http://schemas.openxmlformats.org/officeDocument/2006/relationships/image"/><Relationship Id="rId6" Target="../media/image26.jpeg" Type="http://schemas.openxmlformats.org/officeDocument/2006/relationships/image"/><Relationship Id="rId7" Target="../media/image4.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27.jpeg" Type="http://schemas.openxmlformats.org/officeDocument/2006/relationships/image"/><Relationship Id="rId6" Target="../media/image4.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8.jpe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2.png" Type="http://schemas.openxmlformats.org/officeDocument/2006/relationships/image"/><Relationship Id="rId7" Target="../media/image3.svg" Type="http://schemas.openxmlformats.org/officeDocument/2006/relationships/image"/><Relationship Id="rId8" Target="../media/image4.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jpeg" Type="http://schemas.openxmlformats.org/officeDocument/2006/relationships/image"/><Relationship Id="rId5" Target="../media/image8.jpeg" Type="http://schemas.openxmlformats.org/officeDocument/2006/relationships/image"/><Relationship Id="rId6"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9.jpeg" Type="http://schemas.openxmlformats.org/officeDocument/2006/relationships/image"/><Relationship Id="rId5"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10.jpe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4.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13.jpe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14.jpeg" Type="http://schemas.openxmlformats.org/officeDocument/2006/relationships/image"/><Relationship Id="rId6" Target="../media/image15.jpeg" Type="http://schemas.openxmlformats.org/officeDocument/2006/relationships/image"/><Relationship Id="rId7" Target="../media/image4.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16.jpeg" Type="http://schemas.openxmlformats.org/officeDocument/2006/relationships/image"/><Relationship Id="rId6" Target="../media/image4.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17.jpeg" Type="http://schemas.openxmlformats.org/officeDocument/2006/relationships/image"/><Relationship Id="rId6" Target="../media/image18.jpeg" Type="http://schemas.openxmlformats.org/officeDocument/2006/relationships/image"/><Relationship Id="rId7" Target="../media/image4.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19.jpeg" Type="http://schemas.openxmlformats.org/officeDocument/2006/relationships/image"/><Relationship Id="rId6" Target="../media/image4.png" Type="http://schemas.openxmlformats.org/officeDocument/2006/relationships/image"/><Relationship Id="rId7" Target="../media/image20.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3F3F3"/>
        </a:solidFill>
      </p:bgPr>
    </p:bg>
    <p:spTree>
      <p:nvGrpSpPr>
        <p:cNvPr id="1" name=""/>
        <p:cNvGrpSpPr/>
        <p:nvPr/>
      </p:nvGrpSpPr>
      <p:grpSpPr>
        <a:xfrm>
          <a:off x="0" y="0"/>
          <a:ext cx="0" cy="0"/>
          <a:chOff x="0" y="0"/>
          <a:chExt cx="0" cy="0"/>
        </a:xfrm>
      </p:grpSpPr>
      <p:grpSp>
        <p:nvGrpSpPr>
          <p:cNvPr name="Group 2" id="2"/>
          <p:cNvGrpSpPr/>
          <p:nvPr/>
        </p:nvGrpSpPr>
        <p:grpSpPr>
          <a:xfrm rot="0">
            <a:off x="16987" y="0"/>
            <a:ext cx="10176454" cy="10287000"/>
            <a:chOff x="0" y="0"/>
            <a:chExt cx="804066" cy="812800"/>
          </a:xfrm>
        </p:grpSpPr>
        <p:sp>
          <p:nvSpPr>
            <p:cNvPr name="Freeform 3" id="3"/>
            <p:cNvSpPr/>
            <p:nvPr/>
          </p:nvSpPr>
          <p:spPr>
            <a:xfrm flipH="false" flipV="false" rot="0">
              <a:off x="0" y="0"/>
              <a:ext cx="804066" cy="812800"/>
            </a:xfrm>
            <a:custGeom>
              <a:avLst/>
              <a:gdLst/>
              <a:ahLst/>
              <a:cxnLst/>
              <a:rect r="r" b="b" t="t" l="l"/>
              <a:pathLst>
                <a:path h="812800" w="804066">
                  <a:moveTo>
                    <a:pt x="0" y="0"/>
                  </a:moveTo>
                  <a:lnTo>
                    <a:pt x="804066" y="0"/>
                  </a:lnTo>
                  <a:lnTo>
                    <a:pt x="804066" y="812800"/>
                  </a:lnTo>
                  <a:lnTo>
                    <a:pt x="0" y="812800"/>
                  </a:lnTo>
                  <a:close/>
                </a:path>
              </a:pathLst>
            </a:custGeom>
            <a:blipFill>
              <a:blip r:embed="rId2"/>
              <a:stretch>
                <a:fillRect l="-15031" t="-49936" r="-15038" b="0"/>
              </a:stretch>
            </a:blipFill>
          </p:spPr>
        </p:sp>
      </p:grpSp>
      <p:grpSp>
        <p:nvGrpSpPr>
          <p:cNvPr name="Group 4" id="4"/>
          <p:cNvGrpSpPr/>
          <p:nvPr/>
        </p:nvGrpSpPr>
        <p:grpSpPr>
          <a:xfrm rot="0">
            <a:off x="13764019" y="5000917"/>
            <a:ext cx="3086100" cy="30861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6" id="6"/>
            <p:cNvSpPr txBox="true"/>
            <p:nvPr/>
          </p:nvSpPr>
          <p:spPr>
            <a:xfrm>
              <a:off x="76200" y="123825"/>
              <a:ext cx="660400" cy="612775"/>
            </a:xfrm>
            <a:prstGeom prst="rect">
              <a:avLst/>
            </a:prstGeom>
          </p:spPr>
          <p:txBody>
            <a:bodyPr anchor="ctr" rtlCol="false" tIns="50800" lIns="50800" bIns="50800" rIns="50800"/>
            <a:lstStyle/>
            <a:p>
              <a:pPr algn="ctr">
                <a:lnSpc>
                  <a:spcPts val="2400"/>
                </a:lnSpc>
              </a:pPr>
            </a:p>
          </p:txBody>
        </p:sp>
      </p:grpSp>
      <p:sp>
        <p:nvSpPr>
          <p:cNvPr name="TextBox 7" id="7"/>
          <p:cNvSpPr txBox="true"/>
          <p:nvPr/>
        </p:nvSpPr>
        <p:spPr>
          <a:xfrm rot="0">
            <a:off x="6992457" y="2305341"/>
            <a:ext cx="10266843" cy="1689101"/>
          </a:xfrm>
          <a:prstGeom prst="rect">
            <a:avLst/>
          </a:prstGeom>
        </p:spPr>
        <p:txBody>
          <a:bodyPr anchor="t" rtlCol="false" tIns="0" lIns="0" bIns="0" rIns="0">
            <a:spAutoFit/>
          </a:bodyPr>
          <a:lstStyle/>
          <a:p>
            <a:pPr algn="r">
              <a:lnSpc>
                <a:spcPts val="11899"/>
              </a:lnSpc>
            </a:pPr>
            <a:r>
              <a:rPr lang="en-US" b="true" sz="8499" spc="263">
                <a:solidFill>
                  <a:srgbClr val="11120D"/>
                </a:solidFill>
                <a:latin typeface="The Seasons Bold"/>
                <a:ea typeface="The Seasons Bold"/>
                <a:cs typeface="The Seasons Bold"/>
                <a:sym typeface="The Seasons Bold"/>
              </a:rPr>
              <a:t>COACH’S CORNER</a:t>
            </a:r>
          </a:p>
        </p:txBody>
      </p:sp>
      <p:grpSp>
        <p:nvGrpSpPr>
          <p:cNvPr name="Group 8" id="8"/>
          <p:cNvGrpSpPr/>
          <p:nvPr/>
        </p:nvGrpSpPr>
        <p:grpSpPr>
          <a:xfrm rot="0">
            <a:off x="13620802" y="6915684"/>
            <a:ext cx="1332776" cy="1332776"/>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0" id="10"/>
            <p:cNvSpPr txBox="true"/>
            <p:nvPr/>
          </p:nvSpPr>
          <p:spPr>
            <a:xfrm>
              <a:off x="76200" y="123825"/>
              <a:ext cx="660400" cy="612775"/>
            </a:xfrm>
            <a:prstGeom prst="rect">
              <a:avLst/>
            </a:prstGeom>
          </p:spPr>
          <p:txBody>
            <a:bodyPr anchor="ctr" rtlCol="false" tIns="50800" lIns="50800" bIns="50800" rIns="50800"/>
            <a:lstStyle/>
            <a:p>
              <a:pPr algn="ctr">
                <a:lnSpc>
                  <a:spcPts val="2400"/>
                </a:lnSpc>
              </a:pPr>
            </a:p>
          </p:txBody>
        </p:sp>
      </p:grpSp>
      <p:grpSp>
        <p:nvGrpSpPr>
          <p:cNvPr name="Group 11" id="11"/>
          <p:cNvGrpSpPr/>
          <p:nvPr/>
        </p:nvGrpSpPr>
        <p:grpSpPr>
          <a:xfrm rot="0">
            <a:off x="16256032" y="5332071"/>
            <a:ext cx="594087" cy="594087"/>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3" id="13"/>
            <p:cNvSpPr txBox="true"/>
            <p:nvPr/>
          </p:nvSpPr>
          <p:spPr>
            <a:xfrm>
              <a:off x="76200" y="123825"/>
              <a:ext cx="660400" cy="612775"/>
            </a:xfrm>
            <a:prstGeom prst="rect">
              <a:avLst/>
            </a:prstGeom>
          </p:spPr>
          <p:txBody>
            <a:bodyPr anchor="ctr" rtlCol="false" tIns="50800" lIns="50800" bIns="50800" rIns="50800"/>
            <a:lstStyle/>
            <a:p>
              <a:pPr algn="ctr">
                <a:lnSpc>
                  <a:spcPts val="2400"/>
                </a:lnSpc>
              </a:pPr>
            </a:p>
          </p:txBody>
        </p:sp>
      </p:grpSp>
      <p:sp>
        <p:nvSpPr>
          <p:cNvPr name="AutoShape 14" id="14"/>
          <p:cNvSpPr/>
          <p:nvPr/>
        </p:nvSpPr>
        <p:spPr>
          <a:xfrm>
            <a:off x="15307211" y="6812345"/>
            <a:ext cx="2539317" cy="0"/>
          </a:xfrm>
          <a:prstGeom prst="line">
            <a:avLst/>
          </a:prstGeom>
          <a:ln cap="flat" w="19050">
            <a:solidFill>
              <a:srgbClr val="11120D"/>
            </a:solidFill>
            <a:prstDash val="solid"/>
            <a:headEnd type="none" len="sm" w="sm"/>
            <a:tailEnd type="none" len="sm" w="sm"/>
          </a:ln>
        </p:spPr>
      </p:sp>
      <p:sp>
        <p:nvSpPr>
          <p:cNvPr name="Freeform 15" id="15"/>
          <p:cNvSpPr/>
          <p:nvPr/>
        </p:nvSpPr>
        <p:spPr>
          <a:xfrm flipH="false" flipV="false" rot="0">
            <a:off x="14442764" y="8811244"/>
            <a:ext cx="144628" cy="271487"/>
          </a:xfrm>
          <a:custGeom>
            <a:avLst/>
            <a:gdLst/>
            <a:ahLst/>
            <a:cxnLst/>
            <a:rect r="r" b="b" t="t" l="l"/>
            <a:pathLst>
              <a:path h="271487" w="144628">
                <a:moveTo>
                  <a:pt x="0" y="0"/>
                </a:moveTo>
                <a:lnTo>
                  <a:pt x="144629" y="0"/>
                </a:lnTo>
                <a:lnTo>
                  <a:pt x="144629" y="271487"/>
                </a:lnTo>
                <a:lnTo>
                  <a:pt x="0" y="27148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6" id="16"/>
          <p:cNvSpPr/>
          <p:nvPr/>
        </p:nvSpPr>
        <p:spPr>
          <a:xfrm flipH="true" flipV="false" rot="0">
            <a:off x="11552856" y="8811244"/>
            <a:ext cx="144628" cy="271487"/>
          </a:xfrm>
          <a:custGeom>
            <a:avLst/>
            <a:gdLst/>
            <a:ahLst/>
            <a:cxnLst/>
            <a:rect r="r" b="b" t="t" l="l"/>
            <a:pathLst>
              <a:path h="271487" w="144628">
                <a:moveTo>
                  <a:pt x="144629" y="0"/>
                </a:moveTo>
                <a:lnTo>
                  <a:pt x="0" y="0"/>
                </a:lnTo>
                <a:lnTo>
                  <a:pt x="0" y="271487"/>
                </a:lnTo>
                <a:lnTo>
                  <a:pt x="144629" y="271487"/>
                </a:lnTo>
                <a:lnTo>
                  <a:pt x="144629"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AutoShape 17" id="17"/>
          <p:cNvSpPr/>
          <p:nvPr/>
        </p:nvSpPr>
        <p:spPr>
          <a:xfrm>
            <a:off x="423621" y="9795929"/>
            <a:ext cx="2539317" cy="0"/>
          </a:xfrm>
          <a:prstGeom prst="line">
            <a:avLst/>
          </a:prstGeom>
          <a:ln cap="flat" w="19050">
            <a:solidFill>
              <a:srgbClr val="F3F3F3"/>
            </a:solidFill>
            <a:prstDash val="solid"/>
            <a:headEnd type="none" len="sm" w="sm"/>
            <a:tailEnd type="none" len="sm" w="sm"/>
          </a:ln>
        </p:spPr>
      </p:sp>
      <p:sp>
        <p:nvSpPr>
          <p:cNvPr name="Freeform 18" id="18"/>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5"/>
            <a:stretch>
              <a:fillRect l="0" t="0" r="0" b="0"/>
            </a:stretch>
          </a:blipFill>
        </p:spPr>
      </p:sp>
      <p:sp>
        <p:nvSpPr>
          <p:cNvPr name="TextBox 19" id="19"/>
          <p:cNvSpPr txBox="true"/>
          <p:nvPr/>
        </p:nvSpPr>
        <p:spPr>
          <a:xfrm rot="0">
            <a:off x="8486503" y="4080167"/>
            <a:ext cx="9667547" cy="692150"/>
          </a:xfrm>
          <a:prstGeom prst="rect">
            <a:avLst/>
          </a:prstGeom>
        </p:spPr>
        <p:txBody>
          <a:bodyPr anchor="t" rtlCol="false" tIns="0" lIns="0" bIns="0" rIns="0">
            <a:spAutoFit/>
          </a:bodyPr>
          <a:lstStyle/>
          <a:p>
            <a:pPr algn="l">
              <a:lnSpc>
                <a:spcPts val="2800"/>
              </a:lnSpc>
            </a:pPr>
            <a:r>
              <a:rPr lang="en-US" sz="2000" spc="1600">
                <a:solidFill>
                  <a:srgbClr val="11120D"/>
                </a:solidFill>
                <a:latin typeface="Garet"/>
                <a:ea typeface="Garet"/>
                <a:cs typeface="Garet"/>
                <a:sym typeface="Garet"/>
              </a:rPr>
              <a:t>Developing Technical &amp; Mentally Confident Athletes</a:t>
            </a:r>
          </a:p>
        </p:txBody>
      </p:sp>
      <p:sp>
        <p:nvSpPr>
          <p:cNvPr name="TextBox 20" id="20"/>
          <p:cNvSpPr txBox="true"/>
          <p:nvPr/>
        </p:nvSpPr>
        <p:spPr>
          <a:xfrm rot="0">
            <a:off x="11552856" y="6408749"/>
            <a:ext cx="5644194" cy="318135"/>
          </a:xfrm>
          <a:prstGeom prst="rect">
            <a:avLst/>
          </a:prstGeom>
        </p:spPr>
        <p:txBody>
          <a:bodyPr anchor="t" rtlCol="false" tIns="0" lIns="0" bIns="0" rIns="0">
            <a:spAutoFit/>
          </a:bodyPr>
          <a:lstStyle/>
          <a:p>
            <a:pPr algn="r" marL="0" indent="0" lvl="0">
              <a:lnSpc>
                <a:spcPts val="2400"/>
              </a:lnSpc>
            </a:pPr>
            <a:r>
              <a:rPr lang="en-US" sz="2400">
                <a:solidFill>
                  <a:srgbClr val="11120D"/>
                </a:solidFill>
                <a:latin typeface="Garet"/>
                <a:ea typeface="Garet"/>
                <a:cs typeface="Garet"/>
                <a:sym typeface="Garet"/>
              </a:rPr>
              <a:t>The </a:t>
            </a:r>
            <a:r>
              <a:rPr lang="en-US" sz="2400" strike="noStrike" u="none">
                <a:solidFill>
                  <a:srgbClr val="11120D"/>
                </a:solidFill>
                <a:latin typeface="Garet"/>
                <a:ea typeface="Garet"/>
                <a:cs typeface="Garet"/>
                <a:sym typeface="Garet"/>
              </a:rPr>
              <a:t>A</a:t>
            </a:r>
            <a:r>
              <a:rPr lang="en-US" sz="2400" strike="noStrike" u="none">
                <a:solidFill>
                  <a:srgbClr val="11120D"/>
                </a:solidFill>
                <a:latin typeface="Garet"/>
                <a:ea typeface="Garet"/>
                <a:cs typeface="Garet"/>
                <a:sym typeface="Garet"/>
              </a:rPr>
              <a:t>rt</a:t>
            </a:r>
            <a:r>
              <a:rPr lang="en-US" sz="2400" strike="noStrike" u="none">
                <a:solidFill>
                  <a:srgbClr val="11120D"/>
                </a:solidFill>
                <a:latin typeface="Garet"/>
                <a:ea typeface="Garet"/>
                <a:cs typeface="Garet"/>
                <a:sym typeface="Garet"/>
              </a:rPr>
              <a:t> </a:t>
            </a:r>
            <a:r>
              <a:rPr lang="en-US" sz="2400" strike="noStrike" u="none">
                <a:solidFill>
                  <a:srgbClr val="11120D"/>
                </a:solidFill>
                <a:latin typeface="Garet"/>
                <a:ea typeface="Garet"/>
                <a:cs typeface="Garet"/>
                <a:sym typeface="Garet"/>
              </a:rPr>
              <a:t>of</a:t>
            </a:r>
            <a:r>
              <a:rPr lang="en-US" sz="2400" strike="noStrike" u="none">
                <a:solidFill>
                  <a:srgbClr val="11120D"/>
                </a:solidFill>
                <a:latin typeface="Garet"/>
                <a:ea typeface="Garet"/>
                <a:cs typeface="Garet"/>
                <a:sym typeface="Garet"/>
              </a:rPr>
              <a:t> </a:t>
            </a:r>
            <a:r>
              <a:rPr lang="en-US" sz="2400" strike="noStrike" u="none">
                <a:solidFill>
                  <a:srgbClr val="11120D"/>
                </a:solidFill>
                <a:latin typeface="Garet"/>
                <a:ea typeface="Garet"/>
                <a:cs typeface="Garet"/>
                <a:sym typeface="Garet"/>
              </a:rPr>
              <a:t>Perform</a:t>
            </a:r>
            <a:r>
              <a:rPr lang="en-US" sz="2400" strike="noStrike" u="none">
                <a:solidFill>
                  <a:srgbClr val="11120D"/>
                </a:solidFill>
                <a:latin typeface="Garet"/>
                <a:ea typeface="Garet"/>
                <a:cs typeface="Garet"/>
                <a:sym typeface="Garet"/>
              </a:rPr>
              <a:t>an</a:t>
            </a:r>
            <a:r>
              <a:rPr lang="en-US" sz="2400" strike="noStrike" u="none">
                <a:solidFill>
                  <a:srgbClr val="11120D"/>
                </a:solidFill>
                <a:latin typeface="Garet"/>
                <a:ea typeface="Garet"/>
                <a:cs typeface="Garet"/>
                <a:sym typeface="Garet"/>
              </a:rPr>
              <a:t>ce</a:t>
            </a:r>
          </a:p>
        </p:txBody>
      </p:sp>
      <p:sp>
        <p:nvSpPr>
          <p:cNvPr name="TextBox 21" id="21"/>
          <p:cNvSpPr txBox="true"/>
          <p:nvPr/>
        </p:nvSpPr>
        <p:spPr>
          <a:xfrm rot="0">
            <a:off x="10353197" y="5788989"/>
            <a:ext cx="7102504" cy="476885"/>
          </a:xfrm>
          <a:prstGeom prst="rect">
            <a:avLst/>
          </a:prstGeom>
        </p:spPr>
        <p:txBody>
          <a:bodyPr anchor="t" rtlCol="false" tIns="0" lIns="0" bIns="0" rIns="0">
            <a:spAutoFit/>
          </a:bodyPr>
          <a:lstStyle/>
          <a:p>
            <a:pPr algn="r" marL="0" indent="0" lvl="0">
              <a:lnSpc>
                <a:spcPts val="3640"/>
              </a:lnSpc>
              <a:spcBef>
                <a:spcPct val="0"/>
              </a:spcBef>
            </a:pPr>
            <a:r>
              <a:rPr lang="en-US" sz="2600">
                <a:solidFill>
                  <a:srgbClr val="11120D"/>
                </a:solidFill>
                <a:latin typeface="Horizon"/>
                <a:ea typeface="Horizon"/>
                <a:cs typeface="Horizon"/>
                <a:sym typeface="Horizon"/>
              </a:rPr>
              <a:t>Magellan Mentality</a:t>
            </a:r>
          </a:p>
        </p:txBody>
      </p:sp>
      <p:sp>
        <p:nvSpPr>
          <p:cNvPr name="TextBox 22" id="22"/>
          <p:cNvSpPr txBox="true"/>
          <p:nvPr/>
        </p:nvSpPr>
        <p:spPr>
          <a:xfrm rot="0">
            <a:off x="13583245" y="396622"/>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TextBox 23" id="23"/>
          <p:cNvSpPr txBox="true"/>
          <p:nvPr/>
        </p:nvSpPr>
        <p:spPr>
          <a:xfrm rot="0">
            <a:off x="11697485" y="8811732"/>
            <a:ext cx="2674540" cy="318135"/>
          </a:xfrm>
          <a:prstGeom prst="rect">
            <a:avLst/>
          </a:prstGeom>
        </p:spPr>
        <p:txBody>
          <a:bodyPr anchor="t" rtlCol="false" tIns="0" lIns="0" bIns="0" rIns="0">
            <a:spAutoFit/>
          </a:bodyPr>
          <a:lstStyle/>
          <a:p>
            <a:pPr algn="r" marL="0" indent="0" lvl="0">
              <a:lnSpc>
                <a:spcPts val="2400"/>
              </a:lnSpc>
            </a:pPr>
            <a:r>
              <a:rPr lang="en-US" sz="2400">
                <a:solidFill>
                  <a:srgbClr val="11120D"/>
                </a:solidFill>
                <a:latin typeface="Garet"/>
                <a:ea typeface="Garet"/>
                <a:cs typeface="Garet"/>
                <a:sym typeface="Garet"/>
              </a:rPr>
              <a:t>Intro &amp; Week 1</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592070" y="8279779"/>
            <a:ext cx="3068633"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007</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592070" y="8017594"/>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2239217" y="3866436"/>
            <a:ext cx="5202156" cy="5202156"/>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7" id="7"/>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AutoShape 8" id="8"/>
          <p:cNvSpPr/>
          <p:nvPr/>
        </p:nvSpPr>
        <p:spPr>
          <a:xfrm>
            <a:off x="423621" y="6216610"/>
            <a:ext cx="384105" cy="0"/>
          </a:xfrm>
          <a:prstGeom prst="line">
            <a:avLst/>
          </a:prstGeom>
          <a:ln cap="flat" w="38100">
            <a:solidFill>
              <a:srgbClr val="11120D"/>
            </a:solidFill>
            <a:prstDash val="solid"/>
            <a:headEnd type="none" len="sm" w="sm"/>
            <a:tailEnd type="none" len="sm" w="sm"/>
          </a:ln>
        </p:spPr>
      </p:sp>
      <p:grpSp>
        <p:nvGrpSpPr>
          <p:cNvPr name="Group 9" id="9"/>
          <p:cNvGrpSpPr/>
          <p:nvPr/>
        </p:nvGrpSpPr>
        <p:grpSpPr>
          <a:xfrm rot="0">
            <a:off x="4534980" y="3063814"/>
            <a:ext cx="5180543" cy="3642577"/>
            <a:chOff x="0" y="0"/>
            <a:chExt cx="544431" cy="382804"/>
          </a:xfrm>
        </p:grpSpPr>
        <p:sp>
          <p:nvSpPr>
            <p:cNvPr name="Freeform 10" id="10"/>
            <p:cNvSpPr/>
            <p:nvPr/>
          </p:nvSpPr>
          <p:spPr>
            <a:xfrm flipH="false" flipV="false" rot="0">
              <a:off x="0" y="0"/>
              <a:ext cx="544431" cy="382804"/>
            </a:xfrm>
            <a:custGeom>
              <a:avLst/>
              <a:gdLst/>
              <a:ahLst/>
              <a:cxnLst/>
              <a:rect r="r" b="b" t="t" l="l"/>
              <a:pathLst>
                <a:path h="382804" w="544431">
                  <a:moveTo>
                    <a:pt x="0" y="0"/>
                  </a:moveTo>
                  <a:lnTo>
                    <a:pt x="544431" y="0"/>
                  </a:lnTo>
                  <a:lnTo>
                    <a:pt x="544431" y="382804"/>
                  </a:lnTo>
                  <a:lnTo>
                    <a:pt x="0" y="382804"/>
                  </a:lnTo>
                  <a:close/>
                </a:path>
              </a:pathLst>
            </a:custGeom>
            <a:blipFill>
              <a:blip r:embed="rId5"/>
              <a:stretch>
                <a:fillRect l="0" t="-41920" r="0" b="-14211"/>
              </a:stretch>
            </a:blipFill>
          </p:spPr>
        </p:sp>
      </p:grpSp>
      <p:grpSp>
        <p:nvGrpSpPr>
          <p:cNvPr name="Group 11" id="11"/>
          <p:cNvGrpSpPr/>
          <p:nvPr/>
        </p:nvGrpSpPr>
        <p:grpSpPr>
          <a:xfrm rot="0">
            <a:off x="12965169" y="4084654"/>
            <a:ext cx="4651909" cy="3086100"/>
            <a:chOff x="0" y="0"/>
            <a:chExt cx="1225194" cy="812800"/>
          </a:xfrm>
        </p:grpSpPr>
        <p:sp>
          <p:nvSpPr>
            <p:cNvPr name="Freeform 12" id="12"/>
            <p:cNvSpPr/>
            <p:nvPr/>
          </p:nvSpPr>
          <p:spPr>
            <a:xfrm flipH="false" flipV="false" rot="0">
              <a:off x="0" y="0"/>
              <a:ext cx="1225194" cy="812800"/>
            </a:xfrm>
            <a:custGeom>
              <a:avLst/>
              <a:gdLst/>
              <a:ahLst/>
              <a:cxnLst/>
              <a:rect r="r" b="b" t="t" l="l"/>
              <a:pathLst>
                <a:path h="812800" w="1225194">
                  <a:moveTo>
                    <a:pt x="0" y="0"/>
                  </a:moveTo>
                  <a:lnTo>
                    <a:pt x="1225194" y="0"/>
                  </a:lnTo>
                  <a:lnTo>
                    <a:pt x="1225194" y="812800"/>
                  </a:lnTo>
                  <a:lnTo>
                    <a:pt x="0" y="812800"/>
                  </a:lnTo>
                  <a:close/>
                </a:path>
              </a:pathLst>
            </a:custGeom>
            <a:solidFill>
              <a:srgbClr val="1B5408"/>
            </a:solidFill>
          </p:spPr>
        </p:sp>
        <p:sp>
          <p:nvSpPr>
            <p:cNvPr name="TextBox 13" id="13"/>
            <p:cNvSpPr txBox="true"/>
            <p:nvPr/>
          </p:nvSpPr>
          <p:spPr>
            <a:xfrm>
              <a:off x="0" y="38100"/>
              <a:ext cx="1225194" cy="774700"/>
            </a:xfrm>
            <a:prstGeom prst="rect">
              <a:avLst/>
            </a:prstGeom>
          </p:spPr>
          <p:txBody>
            <a:bodyPr anchor="ctr" rtlCol="false" tIns="50800" lIns="50800" bIns="50800" rIns="50800"/>
            <a:lstStyle/>
            <a:p>
              <a:pPr algn="ctr">
                <a:lnSpc>
                  <a:spcPts val="2000"/>
                </a:lnSpc>
              </a:pPr>
            </a:p>
          </p:txBody>
        </p:sp>
      </p:grpSp>
      <p:grpSp>
        <p:nvGrpSpPr>
          <p:cNvPr name="Group 14" id="14"/>
          <p:cNvGrpSpPr/>
          <p:nvPr/>
        </p:nvGrpSpPr>
        <p:grpSpPr>
          <a:xfrm rot="0">
            <a:off x="10283848" y="3660635"/>
            <a:ext cx="5180543" cy="2806879"/>
            <a:chOff x="0" y="0"/>
            <a:chExt cx="544431" cy="294979"/>
          </a:xfrm>
        </p:grpSpPr>
        <p:sp>
          <p:nvSpPr>
            <p:cNvPr name="Freeform 15" id="15"/>
            <p:cNvSpPr/>
            <p:nvPr/>
          </p:nvSpPr>
          <p:spPr>
            <a:xfrm flipH="false" flipV="false" rot="0">
              <a:off x="0" y="0"/>
              <a:ext cx="544431" cy="294979"/>
            </a:xfrm>
            <a:custGeom>
              <a:avLst/>
              <a:gdLst/>
              <a:ahLst/>
              <a:cxnLst/>
              <a:rect r="r" b="b" t="t" l="l"/>
              <a:pathLst>
                <a:path h="294979" w="544431">
                  <a:moveTo>
                    <a:pt x="0" y="0"/>
                  </a:moveTo>
                  <a:lnTo>
                    <a:pt x="544431" y="0"/>
                  </a:lnTo>
                  <a:lnTo>
                    <a:pt x="544431" y="294979"/>
                  </a:lnTo>
                  <a:lnTo>
                    <a:pt x="0" y="294979"/>
                  </a:lnTo>
                  <a:close/>
                </a:path>
              </a:pathLst>
            </a:custGeom>
            <a:blipFill>
              <a:blip r:embed="rId6"/>
              <a:stretch>
                <a:fillRect l="0" t="-38592" r="0" b="0"/>
              </a:stretch>
            </a:blipFill>
          </p:spPr>
        </p:sp>
      </p:grpSp>
      <p:sp>
        <p:nvSpPr>
          <p:cNvPr name="TextBox 16" id="16"/>
          <p:cNvSpPr txBox="true"/>
          <p:nvPr/>
        </p:nvSpPr>
        <p:spPr>
          <a:xfrm rot="0">
            <a:off x="423621" y="1171507"/>
            <a:ext cx="16835679" cy="2120907"/>
          </a:xfrm>
          <a:prstGeom prst="rect">
            <a:avLst/>
          </a:prstGeom>
        </p:spPr>
        <p:txBody>
          <a:bodyPr anchor="t" rtlCol="false" tIns="0" lIns="0" bIns="0" rIns="0">
            <a:spAutoFit/>
          </a:bodyPr>
          <a:lstStyle/>
          <a:p>
            <a:pPr algn="l">
              <a:lnSpc>
                <a:spcPts val="15399"/>
              </a:lnSpc>
            </a:pPr>
            <a:r>
              <a:rPr lang="en-US" b="true" sz="10999" spc="340">
                <a:solidFill>
                  <a:srgbClr val="11120D"/>
                </a:solidFill>
                <a:latin typeface="The Seasons Bold"/>
                <a:ea typeface="The Seasons Bold"/>
                <a:cs typeface="The Seasons Bold"/>
                <a:sym typeface="The Seasons Bold"/>
              </a:rPr>
              <a:t>AGES UNDER 8</a:t>
            </a:r>
          </a:p>
        </p:txBody>
      </p:sp>
      <p:sp>
        <p:nvSpPr>
          <p:cNvPr name="TextBox 17" id="17"/>
          <p:cNvSpPr txBox="true"/>
          <p:nvPr/>
        </p:nvSpPr>
        <p:spPr>
          <a:xfrm rot="0">
            <a:off x="2962939" y="6663212"/>
            <a:ext cx="3968204" cy="2405380"/>
          </a:xfrm>
          <a:prstGeom prst="rect">
            <a:avLst/>
          </a:prstGeom>
        </p:spPr>
        <p:txBody>
          <a:bodyPr anchor="t" rtlCol="false" tIns="0" lIns="0" bIns="0" rIns="0">
            <a:spAutoFit/>
          </a:bodyPr>
          <a:lstStyle/>
          <a:p>
            <a:pPr algn="just">
              <a:lnSpc>
                <a:spcPts val="3199"/>
              </a:lnSpc>
            </a:pPr>
            <a:r>
              <a:rPr lang="en-US" sz="3199" b="true">
                <a:solidFill>
                  <a:srgbClr val="11120D"/>
                </a:solidFill>
                <a:latin typeface="Garet Bold"/>
                <a:ea typeface="Garet Bold"/>
                <a:cs typeface="Garet Bold"/>
                <a:sym typeface="Garet Bold"/>
              </a:rPr>
              <a:t>Focus:</a:t>
            </a:r>
          </a:p>
          <a:p>
            <a:pPr algn="just">
              <a:lnSpc>
                <a:spcPts val="3199"/>
              </a:lnSpc>
            </a:pPr>
          </a:p>
          <a:p>
            <a:pPr algn="just">
              <a:lnSpc>
                <a:spcPts val="3199"/>
              </a:lnSpc>
            </a:pPr>
            <a:r>
              <a:rPr lang="en-US" sz="3199">
                <a:solidFill>
                  <a:srgbClr val="11120D"/>
                </a:solidFill>
                <a:latin typeface="Garet"/>
                <a:ea typeface="Garet"/>
                <a:cs typeface="Garet"/>
                <a:sym typeface="Garet"/>
              </a:rPr>
              <a:t>Ball touches</a:t>
            </a:r>
          </a:p>
          <a:p>
            <a:pPr algn="just">
              <a:lnSpc>
                <a:spcPts val="3199"/>
              </a:lnSpc>
            </a:pPr>
            <a:r>
              <a:rPr lang="en-US" sz="3199">
                <a:solidFill>
                  <a:srgbClr val="11120D"/>
                </a:solidFill>
                <a:latin typeface="Garet"/>
                <a:ea typeface="Garet"/>
                <a:cs typeface="Garet"/>
                <a:sym typeface="Garet"/>
              </a:rPr>
              <a:t>Fun competition</a:t>
            </a:r>
          </a:p>
          <a:p>
            <a:pPr algn="just">
              <a:lnSpc>
                <a:spcPts val="3199"/>
              </a:lnSpc>
            </a:pPr>
            <a:r>
              <a:rPr lang="en-US" sz="3199">
                <a:solidFill>
                  <a:srgbClr val="11120D"/>
                </a:solidFill>
                <a:latin typeface="Garet"/>
                <a:ea typeface="Garet"/>
                <a:cs typeface="Garet"/>
                <a:sym typeface="Garet"/>
              </a:rPr>
              <a:t>Confidence</a:t>
            </a:r>
          </a:p>
          <a:p>
            <a:pPr algn="just" marL="0" indent="0" lvl="0">
              <a:lnSpc>
                <a:spcPts val="3199"/>
              </a:lnSpc>
            </a:pPr>
            <a:r>
              <a:rPr lang="en-US" sz="3199">
                <a:solidFill>
                  <a:srgbClr val="11120D"/>
                </a:solidFill>
                <a:latin typeface="Garet"/>
                <a:ea typeface="Garet"/>
                <a:cs typeface="Garet"/>
                <a:sym typeface="Garet"/>
              </a:rPr>
              <a:t>Exploration</a:t>
            </a:r>
          </a:p>
        </p:txBody>
      </p:sp>
      <p:sp>
        <p:nvSpPr>
          <p:cNvPr name="TextBox 18" id="18"/>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Freeform 19" id="19"/>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7"/>
            <a:stretch>
              <a:fillRect l="0" t="0" r="0" b="0"/>
            </a:stretch>
          </a:blipFill>
        </p:spPr>
      </p:sp>
      <p:sp>
        <p:nvSpPr>
          <p:cNvPr name="TextBox 20" id="20"/>
          <p:cNvSpPr txBox="true"/>
          <p:nvPr/>
        </p:nvSpPr>
        <p:spPr>
          <a:xfrm rot="0">
            <a:off x="7632445" y="6763542"/>
            <a:ext cx="6701630" cy="1924050"/>
          </a:xfrm>
          <a:prstGeom prst="rect">
            <a:avLst/>
          </a:prstGeom>
        </p:spPr>
        <p:txBody>
          <a:bodyPr anchor="t" rtlCol="false" tIns="0" lIns="0" bIns="0" rIns="0">
            <a:spAutoFit/>
          </a:bodyPr>
          <a:lstStyle/>
          <a:p>
            <a:pPr algn="just">
              <a:lnSpc>
                <a:spcPts val="3000"/>
              </a:lnSpc>
            </a:pPr>
            <a:r>
              <a:rPr lang="en-US" sz="3000" b="true">
                <a:solidFill>
                  <a:srgbClr val="11120D"/>
                </a:solidFill>
                <a:latin typeface="Garet Bold"/>
                <a:ea typeface="Garet Bold"/>
                <a:cs typeface="Garet Bold"/>
                <a:sym typeface="Garet Bold"/>
              </a:rPr>
              <a:t>Do NOT focus on:</a:t>
            </a:r>
          </a:p>
          <a:p>
            <a:pPr algn="just">
              <a:lnSpc>
                <a:spcPts val="3000"/>
              </a:lnSpc>
            </a:pPr>
          </a:p>
          <a:p>
            <a:pPr algn="just">
              <a:lnSpc>
                <a:spcPts val="3000"/>
              </a:lnSpc>
            </a:pPr>
            <a:r>
              <a:rPr lang="en-US" sz="3000">
                <a:solidFill>
                  <a:srgbClr val="11120D"/>
                </a:solidFill>
                <a:latin typeface="Garet"/>
                <a:ea typeface="Garet"/>
                <a:cs typeface="Garet"/>
                <a:sym typeface="Garet"/>
              </a:rPr>
              <a:t>Shape</a:t>
            </a:r>
          </a:p>
          <a:p>
            <a:pPr algn="just">
              <a:lnSpc>
                <a:spcPts val="3000"/>
              </a:lnSpc>
            </a:pPr>
            <a:r>
              <a:rPr lang="en-US" sz="3000">
                <a:solidFill>
                  <a:srgbClr val="11120D"/>
                </a:solidFill>
                <a:latin typeface="Garet"/>
                <a:ea typeface="Garet"/>
                <a:cs typeface="Garet"/>
                <a:sym typeface="Garet"/>
              </a:rPr>
              <a:t>Pressing Triggers</a:t>
            </a:r>
          </a:p>
          <a:p>
            <a:pPr algn="just" marL="0" indent="0" lvl="0">
              <a:lnSpc>
                <a:spcPts val="3000"/>
              </a:lnSpc>
            </a:pPr>
            <a:r>
              <a:rPr lang="en-US" sz="3000">
                <a:solidFill>
                  <a:srgbClr val="11120D"/>
                </a:solidFill>
                <a:latin typeface="Garet"/>
                <a:ea typeface="Garet"/>
                <a:cs typeface="Garet"/>
                <a:sym typeface="Garet"/>
              </a:rPr>
              <a:t>Complex Build out patterns.</a:t>
            </a:r>
          </a:p>
        </p:txBody>
      </p:sp>
      <p:sp>
        <p:nvSpPr>
          <p:cNvPr name="TextBox 21" id="21"/>
          <p:cNvSpPr txBox="true"/>
          <p:nvPr/>
        </p:nvSpPr>
        <p:spPr>
          <a:xfrm rot="0">
            <a:off x="10695176" y="3120964"/>
            <a:ext cx="6701630" cy="400050"/>
          </a:xfrm>
          <a:prstGeom prst="rect">
            <a:avLst/>
          </a:prstGeom>
        </p:spPr>
        <p:txBody>
          <a:bodyPr anchor="t" rtlCol="false" tIns="0" lIns="0" bIns="0" rIns="0">
            <a:spAutoFit/>
          </a:bodyPr>
          <a:lstStyle/>
          <a:p>
            <a:pPr algn="just" marL="0" indent="0" lvl="0">
              <a:lnSpc>
                <a:spcPts val="3000"/>
              </a:lnSpc>
            </a:pPr>
            <a:r>
              <a:rPr lang="en-US" sz="3000" i="true">
                <a:solidFill>
                  <a:srgbClr val="11120D"/>
                </a:solidFill>
                <a:latin typeface="Garet Italics"/>
                <a:ea typeface="Garet Italics"/>
                <a:cs typeface="Garet Italics"/>
                <a:sym typeface="Garet Italics"/>
              </a:rPr>
              <a:t>“fun is development at this age.”</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5010442" y="8136947"/>
            <a:ext cx="2746759"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008</a:t>
            </a:r>
          </a:p>
        </p:txBody>
      </p:sp>
      <p:sp>
        <p:nvSpPr>
          <p:cNvPr name="Freeform 3" id="3"/>
          <p:cNvSpPr/>
          <p:nvPr/>
        </p:nvSpPr>
        <p:spPr>
          <a:xfrm flipH="false" flipV="false" rot="0">
            <a:off x="14407443" y="8386934"/>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AutoShape 4" id="4"/>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AutoShape 5" id="5"/>
          <p:cNvSpPr/>
          <p:nvPr/>
        </p:nvSpPr>
        <p:spPr>
          <a:xfrm>
            <a:off x="423621" y="4970929"/>
            <a:ext cx="384105" cy="0"/>
          </a:xfrm>
          <a:prstGeom prst="line">
            <a:avLst/>
          </a:prstGeom>
          <a:ln cap="flat" w="38100">
            <a:solidFill>
              <a:srgbClr val="11120D"/>
            </a:solidFill>
            <a:prstDash val="solid"/>
            <a:headEnd type="none" len="sm" w="sm"/>
            <a:tailEnd type="none" len="sm" w="sm"/>
          </a:ln>
        </p:spPr>
      </p:sp>
      <p:grpSp>
        <p:nvGrpSpPr>
          <p:cNvPr name="Group 6" id="6"/>
          <p:cNvGrpSpPr/>
          <p:nvPr/>
        </p:nvGrpSpPr>
        <p:grpSpPr>
          <a:xfrm rot="0">
            <a:off x="6384745" y="2432353"/>
            <a:ext cx="2607084" cy="2607084"/>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8" id="8"/>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9" id="9"/>
          <p:cNvSpPr txBox="true"/>
          <p:nvPr/>
        </p:nvSpPr>
        <p:spPr>
          <a:xfrm rot="0">
            <a:off x="423621" y="5780554"/>
            <a:ext cx="3434361" cy="1911350"/>
          </a:xfrm>
          <a:prstGeom prst="rect">
            <a:avLst/>
          </a:prstGeom>
        </p:spPr>
        <p:txBody>
          <a:bodyPr anchor="t" rtlCol="false" tIns="0" lIns="0" bIns="0" rIns="0">
            <a:spAutoFit/>
          </a:bodyPr>
          <a:lstStyle/>
          <a:p>
            <a:pPr algn="just">
              <a:lnSpc>
                <a:spcPts val="2500"/>
              </a:lnSpc>
            </a:pPr>
            <a:r>
              <a:rPr lang="en-US" sz="2500" b="true">
                <a:solidFill>
                  <a:srgbClr val="11120D"/>
                </a:solidFill>
                <a:latin typeface="Garet Bold"/>
                <a:ea typeface="Garet Bold"/>
                <a:cs typeface="Garet Bold"/>
                <a:sym typeface="Garet Bold"/>
              </a:rPr>
              <a:t>Focus:</a:t>
            </a:r>
          </a:p>
          <a:p>
            <a:pPr algn="just">
              <a:lnSpc>
                <a:spcPts val="2500"/>
              </a:lnSpc>
            </a:pPr>
          </a:p>
          <a:p>
            <a:pPr algn="just">
              <a:lnSpc>
                <a:spcPts val="2500"/>
              </a:lnSpc>
            </a:pPr>
            <a:r>
              <a:rPr lang="en-US" sz="2500">
                <a:solidFill>
                  <a:srgbClr val="11120D"/>
                </a:solidFill>
                <a:latin typeface="Garet"/>
                <a:ea typeface="Garet"/>
                <a:cs typeface="Garet"/>
                <a:sym typeface="Garet"/>
              </a:rPr>
              <a:t>First Touch</a:t>
            </a:r>
          </a:p>
          <a:p>
            <a:pPr algn="just">
              <a:lnSpc>
                <a:spcPts val="2500"/>
              </a:lnSpc>
            </a:pPr>
            <a:r>
              <a:rPr lang="en-US" sz="2500">
                <a:solidFill>
                  <a:srgbClr val="11120D"/>
                </a:solidFill>
                <a:latin typeface="Garet"/>
                <a:ea typeface="Garet"/>
                <a:cs typeface="Garet"/>
                <a:sym typeface="Garet"/>
              </a:rPr>
              <a:t>Ball Mastery</a:t>
            </a:r>
          </a:p>
          <a:p>
            <a:pPr algn="just">
              <a:lnSpc>
                <a:spcPts val="2500"/>
              </a:lnSpc>
            </a:pPr>
            <a:r>
              <a:rPr lang="en-US" sz="2500">
                <a:solidFill>
                  <a:srgbClr val="11120D"/>
                </a:solidFill>
                <a:latin typeface="Garet"/>
                <a:ea typeface="Garet"/>
                <a:cs typeface="Garet"/>
                <a:sym typeface="Garet"/>
              </a:rPr>
              <a:t>1v1 Confidence</a:t>
            </a:r>
          </a:p>
          <a:p>
            <a:pPr algn="just" marL="0" indent="0" lvl="0">
              <a:lnSpc>
                <a:spcPts val="2500"/>
              </a:lnSpc>
            </a:pPr>
            <a:r>
              <a:rPr lang="en-US" sz="2500">
                <a:solidFill>
                  <a:srgbClr val="11120D"/>
                </a:solidFill>
                <a:latin typeface="Garet"/>
                <a:ea typeface="Garet"/>
                <a:cs typeface="Garet"/>
                <a:sym typeface="Garet"/>
              </a:rPr>
              <a:t>Work Rate Habits</a:t>
            </a:r>
          </a:p>
        </p:txBody>
      </p:sp>
      <p:sp>
        <p:nvSpPr>
          <p:cNvPr name="TextBox 10" id="10"/>
          <p:cNvSpPr txBox="true"/>
          <p:nvPr/>
        </p:nvSpPr>
        <p:spPr>
          <a:xfrm rot="0">
            <a:off x="1372565" y="4989979"/>
            <a:ext cx="5823351" cy="438150"/>
          </a:xfrm>
          <a:prstGeom prst="rect">
            <a:avLst/>
          </a:prstGeom>
        </p:spPr>
        <p:txBody>
          <a:bodyPr anchor="t" rtlCol="false" tIns="0" lIns="0" bIns="0" rIns="0">
            <a:spAutoFit/>
          </a:bodyPr>
          <a:lstStyle/>
          <a:p>
            <a:pPr algn="just" marL="0" indent="0" lvl="0">
              <a:lnSpc>
                <a:spcPts val="3000"/>
              </a:lnSpc>
            </a:pPr>
            <a:r>
              <a:rPr lang="en-US" sz="3000">
                <a:solidFill>
                  <a:srgbClr val="11120D"/>
                </a:solidFill>
                <a:latin typeface="Horizon"/>
                <a:ea typeface="Horizon"/>
                <a:cs typeface="Horizon"/>
                <a:sym typeface="Horizon"/>
              </a:rPr>
              <a:t>Build Habits</a:t>
            </a:r>
          </a:p>
        </p:txBody>
      </p:sp>
      <p:grpSp>
        <p:nvGrpSpPr>
          <p:cNvPr name="Group 11" id="11"/>
          <p:cNvGrpSpPr/>
          <p:nvPr/>
        </p:nvGrpSpPr>
        <p:grpSpPr>
          <a:xfrm rot="0">
            <a:off x="17259300" y="1338811"/>
            <a:ext cx="4794169" cy="4794169"/>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3" id="13"/>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grpSp>
        <p:nvGrpSpPr>
          <p:cNvPr name="Group 14" id="14"/>
          <p:cNvGrpSpPr/>
          <p:nvPr/>
        </p:nvGrpSpPr>
        <p:grpSpPr>
          <a:xfrm rot="0">
            <a:off x="16458139" y="1564400"/>
            <a:ext cx="1739834" cy="1739834"/>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6" id="16"/>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grpSp>
        <p:nvGrpSpPr>
          <p:cNvPr name="Group 17" id="17"/>
          <p:cNvGrpSpPr/>
          <p:nvPr/>
        </p:nvGrpSpPr>
        <p:grpSpPr>
          <a:xfrm rot="0">
            <a:off x="8294776" y="2957281"/>
            <a:ext cx="5662531" cy="6909028"/>
            <a:chOff x="0" y="0"/>
            <a:chExt cx="447410" cy="545898"/>
          </a:xfrm>
        </p:grpSpPr>
        <p:sp>
          <p:nvSpPr>
            <p:cNvPr name="Freeform 18" id="18"/>
            <p:cNvSpPr/>
            <p:nvPr/>
          </p:nvSpPr>
          <p:spPr>
            <a:xfrm flipH="false" flipV="false" rot="0">
              <a:off x="0" y="0"/>
              <a:ext cx="447410" cy="545899"/>
            </a:xfrm>
            <a:custGeom>
              <a:avLst/>
              <a:gdLst/>
              <a:ahLst/>
              <a:cxnLst/>
              <a:rect r="r" b="b" t="t" l="l"/>
              <a:pathLst>
                <a:path h="545899" w="447410">
                  <a:moveTo>
                    <a:pt x="0" y="0"/>
                  </a:moveTo>
                  <a:lnTo>
                    <a:pt x="447410" y="0"/>
                  </a:lnTo>
                  <a:lnTo>
                    <a:pt x="447410" y="545899"/>
                  </a:lnTo>
                  <a:lnTo>
                    <a:pt x="0" y="545899"/>
                  </a:lnTo>
                  <a:close/>
                </a:path>
              </a:pathLst>
            </a:custGeom>
            <a:blipFill>
              <a:blip r:embed="rId5"/>
              <a:stretch>
                <a:fillRect l="-41676" t="0" r="-41676" b="0"/>
              </a:stretch>
            </a:blipFill>
          </p:spPr>
        </p:sp>
      </p:grpSp>
      <p:sp>
        <p:nvSpPr>
          <p:cNvPr name="TextBox 19" id="19"/>
          <p:cNvSpPr txBox="true"/>
          <p:nvPr/>
        </p:nvSpPr>
        <p:spPr>
          <a:xfrm rot="0">
            <a:off x="1666519" y="1643611"/>
            <a:ext cx="14256743" cy="1393808"/>
          </a:xfrm>
          <a:prstGeom prst="rect">
            <a:avLst/>
          </a:prstGeom>
        </p:spPr>
        <p:txBody>
          <a:bodyPr anchor="t" rtlCol="false" tIns="0" lIns="0" bIns="0" rIns="0">
            <a:spAutoFit/>
          </a:bodyPr>
          <a:lstStyle/>
          <a:p>
            <a:pPr algn="l">
              <a:lnSpc>
                <a:spcPts val="7699"/>
              </a:lnSpc>
            </a:pPr>
            <a:r>
              <a:rPr lang="en-US" b="true" sz="10999" spc="340">
                <a:solidFill>
                  <a:srgbClr val="11120D"/>
                </a:solidFill>
                <a:latin typeface="The Seasons Bold"/>
                <a:ea typeface="The Seasons Bold"/>
                <a:cs typeface="The Seasons Bold"/>
                <a:sym typeface="The Seasons Bold"/>
              </a:rPr>
              <a:t>AGES 9-12</a:t>
            </a:r>
          </a:p>
        </p:txBody>
      </p:sp>
      <p:sp>
        <p:nvSpPr>
          <p:cNvPr name="Freeform 20" id="20"/>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6"/>
            <a:stretch>
              <a:fillRect l="0" t="0" r="0" b="0"/>
            </a:stretch>
          </a:blipFill>
        </p:spPr>
      </p:sp>
      <p:sp>
        <p:nvSpPr>
          <p:cNvPr name="TextBox 21" id="21"/>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TextBox 22" id="22"/>
          <p:cNvSpPr txBox="true"/>
          <p:nvPr/>
        </p:nvSpPr>
        <p:spPr>
          <a:xfrm rot="0">
            <a:off x="3563516" y="7399804"/>
            <a:ext cx="4731260" cy="1282700"/>
          </a:xfrm>
          <a:prstGeom prst="rect">
            <a:avLst/>
          </a:prstGeom>
        </p:spPr>
        <p:txBody>
          <a:bodyPr anchor="t" rtlCol="false" tIns="0" lIns="0" bIns="0" rIns="0">
            <a:spAutoFit/>
          </a:bodyPr>
          <a:lstStyle/>
          <a:p>
            <a:pPr algn="just">
              <a:lnSpc>
                <a:spcPts val="2500"/>
              </a:lnSpc>
            </a:pPr>
            <a:r>
              <a:rPr lang="en-US" sz="2500" b="true">
                <a:solidFill>
                  <a:srgbClr val="11120D"/>
                </a:solidFill>
                <a:latin typeface="Garet Bold"/>
                <a:ea typeface="Garet Bold"/>
                <a:cs typeface="Garet Bold"/>
                <a:sym typeface="Garet Bold"/>
              </a:rPr>
              <a:t>Introduce:</a:t>
            </a:r>
          </a:p>
          <a:p>
            <a:pPr algn="just">
              <a:lnSpc>
                <a:spcPts val="2500"/>
              </a:lnSpc>
            </a:pPr>
          </a:p>
          <a:p>
            <a:pPr algn="just">
              <a:lnSpc>
                <a:spcPts val="2500"/>
              </a:lnSpc>
            </a:pPr>
            <a:r>
              <a:rPr lang="en-US" sz="2500">
                <a:solidFill>
                  <a:srgbClr val="11120D"/>
                </a:solidFill>
                <a:latin typeface="Garet"/>
                <a:ea typeface="Garet"/>
                <a:cs typeface="Garet"/>
                <a:sym typeface="Garet"/>
              </a:rPr>
              <a:t>Simple principles of play</a:t>
            </a:r>
          </a:p>
          <a:p>
            <a:pPr algn="just" marL="0" indent="0" lvl="0">
              <a:lnSpc>
                <a:spcPts val="2500"/>
              </a:lnSpc>
            </a:pPr>
            <a:r>
              <a:rPr lang="en-US" sz="2500">
                <a:solidFill>
                  <a:srgbClr val="11120D"/>
                </a:solidFill>
                <a:latin typeface="Garet"/>
                <a:ea typeface="Garet"/>
                <a:cs typeface="Garet"/>
                <a:sym typeface="Garet"/>
              </a:rPr>
              <a:t>Basic positional awareness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151183" y="7996556"/>
            <a:ext cx="3108117"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009</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151183" y="8225156"/>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3061812" y="1363992"/>
            <a:ext cx="3779508" cy="377950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7" id="7"/>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grpSp>
        <p:nvGrpSpPr>
          <p:cNvPr name="Group 8" id="8"/>
          <p:cNvGrpSpPr/>
          <p:nvPr/>
        </p:nvGrpSpPr>
        <p:grpSpPr>
          <a:xfrm rot="0">
            <a:off x="875181" y="3368614"/>
            <a:ext cx="4207275" cy="5889686"/>
            <a:chOff x="0" y="0"/>
            <a:chExt cx="389961" cy="545898"/>
          </a:xfrm>
        </p:grpSpPr>
        <p:sp>
          <p:nvSpPr>
            <p:cNvPr name="Freeform 9" id="9"/>
            <p:cNvSpPr/>
            <p:nvPr/>
          </p:nvSpPr>
          <p:spPr>
            <a:xfrm flipH="false" flipV="false" rot="0">
              <a:off x="0" y="0"/>
              <a:ext cx="389961" cy="545899"/>
            </a:xfrm>
            <a:custGeom>
              <a:avLst/>
              <a:gdLst/>
              <a:ahLst/>
              <a:cxnLst/>
              <a:rect r="r" b="b" t="t" l="l"/>
              <a:pathLst>
                <a:path h="545899" w="389961">
                  <a:moveTo>
                    <a:pt x="0" y="0"/>
                  </a:moveTo>
                  <a:lnTo>
                    <a:pt x="389961" y="0"/>
                  </a:lnTo>
                  <a:lnTo>
                    <a:pt x="389961" y="545899"/>
                  </a:lnTo>
                  <a:lnTo>
                    <a:pt x="0" y="545899"/>
                  </a:lnTo>
                  <a:close/>
                </a:path>
              </a:pathLst>
            </a:custGeom>
            <a:blipFill>
              <a:blip r:embed="rId5"/>
              <a:stretch>
                <a:fillRect l="-55182" t="0" r="-55182" b="0"/>
              </a:stretch>
            </a:blipFill>
          </p:spPr>
        </p:sp>
      </p:grpSp>
      <p:grpSp>
        <p:nvGrpSpPr>
          <p:cNvPr name="Group 10" id="10"/>
          <p:cNvGrpSpPr/>
          <p:nvPr/>
        </p:nvGrpSpPr>
        <p:grpSpPr>
          <a:xfrm rot="0">
            <a:off x="2400535" y="1028700"/>
            <a:ext cx="1764384" cy="176438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2" id="12"/>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Freeform 13" id="13"/>
          <p:cNvSpPr/>
          <p:nvPr/>
        </p:nvSpPr>
        <p:spPr>
          <a:xfrm flipH="false" flipV="false" rot="0">
            <a:off x="15255077" y="1515252"/>
            <a:ext cx="2569681" cy="2555664"/>
          </a:xfrm>
          <a:custGeom>
            <a:avLst/>
            <a:gdLst/>
            <a:ahLst/>
            <a:cxnLst/>
            <a:rect r="r" b="b" t="t" l="l"/>
            <a:pathLst>
              <a:path h="2555664" w="2569681">
                <a:moveTo>
                  <a:pt x="0" y="0"/>
                </a:moveTo>
                <a:lnTo>
                  <a:pt x="2569681" y="0"/>
                </a:lnTo>
                <a:lnTo>
                  <a:pt x="2569681" y="2555664"/>
                </a:lnTo>
                <a:lnTo>
                  <a:pt x="0" y="25556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4" id="14"/>
          <p:cNvSpPr txBox="true"/>
          <p:nvPr/>
        </p:nvSpPr>
        <p:spPr>
          <a:xfrm rot="0">
            <a:off x="5736915" y="5610225"/>
            <a:ext cx="5532164" cy="1675131"/>
          </a:xfrm>
          <a:prstGeom prst="rect">
            <a:avLst/>
          </a:prstGeom>
        </p:spPr>
        <p:txBody>
          <a:bodyPr anchor="t" rtlCol="false" tIns="0" lIns="0" bIns="0" rIns="0">
            <a:spAutoFit/>
          </a:bodyPr>
          <a:lstStyle/>
          <a:p>
            <a:pPr algn="just">
              <a:lnSpc>
                <a:spcPts val="2200"/>
              </a:lnSpc>
            </a:pPr>
            <a:r>
              <a:rPr lang="en-US" sz="2200" b="true">
                <a:solidFill>
                  <a:srgbClr val="11120D"/>
                </a:solidFill>
                <a:latin typeface="Garet Bold"/>
                <a:ea typeface="Garet Bold"/>
                <a:cs typeface="Garet Bold"/>
                <a:sym typeface="Garet Bold"/>
              </a:rPr>
              <a:t>Focus:</a:t>
            </a:r>
          </a:p>
          <a:p>
            <a:pPr algn="just">
              <a:lnSpc>
                <a:spcPts val="2200"/>
              </a:lnSpc>
            </a:pPr>
          </a:p>
          <a:p>
            <a:pPr algn="just">
              <a:lnSpc>
                <a:spcPts val="2200"/>
              </a:lnSpc>
            </a:pPr>
            <a:r>
              <a:rPr lang="en-US" sz="2200">
                <a:solidFill>
                  <a:srgbClr val="11120D"/>
                </a:solidFill>
                <a:latin typeface="Garet"/>
                <a:ea typeface="Garet"/>
                <a:cs typeface="Garet"/>
                <a:sym typeface="Garet"/>
              </a:rPr>
              <a:t>Decision speed</a:t>
            </a:r>
          </a:p>
          <a:p>
            <a:pPr algn="just">
              <a:lnSpc>
                <a:spcPts val="2200"/>
              </a:lnSpc>
            </a:pPr>
            <a:r>
              <a:rPr lang="en-US" sz="2200">
                <a:solidFill>
                  <a:srgbClr val="11120D"/>
                </a:solidFill>
                <a:latin typeface="Garet"/>
                <a:ea typeface="Garet"/>
                <a:cs typeface="Garet"/>
                <a:sym typeface="Garet"/>
              </a:rPr>
              <a:t>Scanning</a:t>
            </a:r>
          </a:p>
          <a:p>
            <a:pPr algn="just">
              <a:lnSpc>
                <a:spcPts val="2200"/>
              </a:lnSpc>
            </a:pPr>
            <a:r>
              <a:rPr lang="en-US" sz="2200">
                <a:solidFill>
                  <a:srgbClr val="11120D"/>
                </a:solidFill>
                <a:latin typeface="Garet"/>
                <a:ea typeface="Garet"/>
                <a:cs typeface="Garet"/>
                <a:sym typeface="Garet"/>
              </a:rPr>
              <a:t>Game understanding</a:t>
            </a:r>
          </a:p>
          <a:p>
            <a:pPr algn="just" marL="0" indent="0" lvl="0">
              <a:lnSpc>
                <a:spcPts val="2200"/>
              </a:lnSpc>
            </a:pPr>
            <a:r>
              <a:rPr lang="en-US" sz="2200">
                <a:solidFill>
                  <a:srgbClr val="11120D"/>
                </a:solidFill>
                <a:latin typeface="Garet"/>
                <a:ea typeface="Garet"/>
                <a:cs typeface="Garet"/>
                <a:sym typeface="Garet"/>
              </a:rPr>
              <a:t>Transitional moments</a:t>
            </a:r>
          </a:p>
        </p:txBody>
      </p:sp>
      <p:sp>
        <p:nvSpPr>
          <p:cNvPr name="TextBox 15" id="15"/>
          <p:cNvSpPr txBox="true"/>
          <p:nvPr/>
        </p:nvSpPr>
        <p:spPr>
          <a:xfrm rot="0">
            <a:off x="5395759" y="2248580"/>
            <a:ext cx="10946495" cy="1393808"/>
          </a:xfrm>
          <a:prstGeom prst="rect">
            <a:avLst/>
          </a:prstGeom>
        </p:spPr>
        <p:txBody>
          <a:bodyPr anchor="t" rtlCol="false" tIns="0" lIns="0" bIns="0" rIns="0">
            <a:spAutoFit/>
          </a:bodyPr>
          <a:lstStyle/>
          <a:p>
            <a:pPr algn="l">
              <a:lnSpc>
                <a:spcPts val="7699"/>
              </a:lnSpc>
            </a:pPr>
            <a:r>
              <a:rPr lang="en-US" b="true" sz="10999" spc="340">
                <a:solidFill>
                  <a:srgbClr val="11120D"/>
                </a:solidFill>
                <a:latin typeface="The Seasons Bold"/>
                <a:ea typeface="The Seasons Bold"/>
                <a:cs typeface="The Seasons Bold"/>
                <a:sym typeface="The Seasons Bold"/>
              </a:rPr>
              <a:t>13 - 15 YRS OLD</a:t>
            </a:r>
          </a:p>
        </p:txBody>
      </p:sp>
      <p:sp>
        <p:nvSpPr>
          <p:cNvPr name="TextBox 16" id="16"/>
          <p:cNvSpPr txBox="true"/>
          <p:nvPr/>
        </p:nvSpPr>
        <p:spPr>
          <a:xfrm rot="0">
            <a:off x="8102924" y="8132669"/>
            <a:ext cx="5532164" cy="846456"/>
          </a:xfrm>
          <a:prstGeom prst="rect">
            <a:avLst/>
          </a:prstGeom>
        </p:spPr>
        <p:txBody>
          <a:bodyPr anchor="t" rtlCol="false" tIns="0" lIns="0" bIns="0" rIns="0">
            <a:spAutoFit/>
          </a:bodyPr>
          <a:lstStyle/>
          <a:p>
            <a:pPr algn="just">
              <a:lnSpc>
                <a:spcPts val="2200"/>
              </a:lnSpc>
            </a:pPr>
            <a:r>
              <a:rPr lang="en-US" sz="2200" b="true">
                <a:solidFill>
                  <a:srgbClr val="11120D"/>
                </a:solidFill>
                <a:latin typeface="Garet Bold"/>
                <a:ea typeface="Garet Bold"/>
                <a:cs typeface="Garet Bold"/>
                <a:sym typeface="Garet Bold"/>
              </a:rPr>
              <a:t>Are you coaching solutions?</a:t>
            </a:r>
          </a:p>
          <a:p>
            <a:pPr algn="just">
              <a:lnSpc>
                <a:spcPts val="2200"/>
              </a:lnSpc>
            </a:pPr>
          </a:p>
          <a:p>
            <a:pPr algn="just" marL="0" indent="0" lvl="0">
              <a:lnSpc>
                <a:spcPts val="2200"/>
              </a:lnSpc>
            </a:pPr>
            <a:r>
              <a:rPr lang="en-US" b="true" sz="2200">
                <a:solidFill>
                  <a:srgbClr val="11120D"/>
                </a:solidFill>
                <a:latin typeface="Garet Bold"/>
                <a:ea typeface="Garet Bold"/>
                <a:cs typeface="Garet Bold"/>
                <a:sym typeface="Garet Bold"/>
              </a:rPr>
              <a:t>Are you asking questions?</a:t>
            </a:r>
          </a:p>
        </p:txBody>
      </p:sp>
      <p:sp>
        <p:nvSpPr>
          <p:cNvPr name="Freeform 17" id="17"/>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8"/>
            <a:stretch>
              <a:fillRect l="0" t="0" r="0" b="0"/>
            </a:stretch>
          </a:blipFill>
        </p:spPr>
      </p:sp>
      <p:sp>
        <p:nvSpPr>
          <p:cNvPr name="TextBox 18" id="18"/>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TextBox 19" id="19"/>
          <p:cNvSpPr txBox="true"/>
          <p:nvPr/>
        </p:nvSpPr>
        <p:spPr>
          <a:xfrm rot="0">
            <a:off x="6656795" y="4375716"/>
            <a:ext cx="3692403" cy="679450"/>
          </a:xfrm>
          <a:prstGeom prst="rect">
            <a:avLst/>
          </a:prstGeom>
        </p:spPr>
        <p:txBody>
          <a:bodyPr anchor="t" rtlCol="false" tIns="0" lIns="0" bIns="0" rIns="0">
            <a:spAutoFit/>
          </a:bodyPr>
          <a:lstStyle/>
          <a:p>
            <a:pPr algn="l">
              <a:lnSpc>
                <a:spcPts val="4550"/>
              </a:lnSpc>
            </a:pPr>
            <a:r>
              <a:rPr lang="en-US" sz="6500" spc="201">
                <a:solidFill>
                  <a:srgbClr val="11120D"/>
                </a:solidFill>
                <a:latin typeface="Glacial Indifference"/>
                <a:ea typeface="Glacial Indifference"/>
                <a:cs typeface="Glacial Indifference"/>
                <a:sym typeface="Glacial Indifference"/>
              </a:rPr>
              <a:t>BUILD IQ</a:t>
            </a:r>
          </a:p>
        </p:txBody>
      </p:sp>
      <p:sp>
        <p:nvSpPr>
          <p:cNvPr name="TextBox 20" id="20"/>
          <p:cNvSpPr txBox="true"/>
          <p:nvPr/>
        </p:nvSpPr>
        <p:spPr>
          <a:xfrm rot="0">
            <a:off x="11686601" y="5747740"/>
            <a:ext cx="5532164" cy="1398906"/>
          </a:xfrm>
          <a:prstGeom prst="rect">
            <a:avLst/>
          </a:prstGeom>
        </p:spPr>
        <p:txBody>
          <a:bodyPr anchor="t" rtlCol="false" tIns="0" lIns="0" bIns="0" rIns="0">
            <a:spAutoFit/>
          </a:bodyPr>
          <a:lstStyle/>
          <a:p>
            <a:pPr algn="just">
              <a:lnSpc>
                <a:spcPts val="2200"/>
              </a:lnSpc>
            </a:pPr>
            <a:r>
              <a:rPr lang="en-US" sz="2200" b="true">
                <a:solidFill>
                  <a:srgbClr val="11120D"/>
                </a:solidFill>
                <a:latin typeface="Garet Bold"/>
                <a:ea typeface="Garet Bold"/>
                <a:cs typeface="Garet Bold"/>
                <a:sym typeface="Garet Bold"/>
              </a:rPr>
              <a:t>Introduce:</a:t>
            </a:r>
          </a:p>
          <a:p>
            <a:pPr algn="just">
              <a:lnSpc>
                <a:spcPts val="2200"/>
              </a:lnSpc>
            </a:pPr>
          </a:p>
          <a:p>
            <a:pPr algn="just">
              <a:lnSpc>
                <a:spcPts val="2200"/>
              </a:lnSpc>
            </a:pPr>
            <a:r>
              <a:rPr lang="en-US" sz="2200">
                <a:solidFill>
                  <a:srgbClr val="11120D"/>
                </a:solidFill>
                <a:latin typeface="Garet"/>
                <a:ea typeface="Garet"/>
                <a:cs typeface="Garet"/>
                <a:sym typeface="Garet"/>
              </a:rPr>
              <a:t>Pressing triggers</a:t>
            </a:r>
          </a:p>
          <a:p>
            <a:pPr algn="just">
              <a:lnSpc>
                <a:spcPts val="2200"/>
              </a:lnSpc>
            </a:pPr>
            <a:r>
              <a:rPr lang="en-US" sz="2200">
                <a:solidFill>
                  <a:srgbClr val="11120D"/>
                </a:solidFill>
                <a:latin typeface="Garet"/>
                <a:ea typeface="Garet"/>
                <a:cs typeface="Garet"/>
                <a:sym typeface="Garet"/>
              </a:rPr>
              <a:t>Positional rotations</a:t>
            </a:r>
          </a:p>
          <a:p>
            <a:pPr algn="just" marL="0" indent="0" lvl="0">
              <a:lnSpc>
                <a:spcPts val="2200"/>
              </a:lnSpc>
            </a:pPr>
            <a:r>
              <a:rPr lang="en-US" sz="2200">
                <a:solidFill>
                  <a:srgbClr val="11120D"/>
                </a:solidFill>
                <a:latin typeface="Garet"/>
                <a:ea typeface="Garet"/>
                <a:cs typeface="Garet"/>
                <a:sym typeface="Garet"/>
              </a:rPr>
              <a:t>Tactical nuance</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3911117" y="8158334"/>
            <a:ext cx="3544585"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010</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066322" y="8323765"/>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983316" y="1028700"/>
            <a:ext cx="7704303" cy="2060139"/>
            <a:chOff x="0" y="0"/>
            <a:chExt cx="2029117" cy="542588"/>
          </a:xfrm>
        </p:grpSpPr>
        <p:sp>
          <p:nvSpPr>
            <p:cNvPr name="Freeform 6" id="6"/>
            <p:cNvSpPr/>
            <p:nvPr/>
          </p:nvSpPr>
          <p:spPr>
            <a:xfrm flipH="false" flipV="false" rot="0">
              <a:off x="0" y="0"/>
              <a:ext cx="2029117" cy="542588"/>
            </a:xfrm>
            <a:custGeom>
              <a:avLst/>
              <a:gdLst/>
              <a:ahLst/>
              <a:cxnLst/>
              <a:rect r="r" b="b" t="t" l="l"/>
              <a:pathLst>
                <a:path h="542588" w="2029117">
                  <a:moveTo>
                    <a:pt x="0" y="0"/>
                  </a:moveTo>
                  <a:lnTo>
                    <a:pt x="2029117" y="0"/>
                  </a:lnTo>
                  <a:lnTo>
                    <a:pt x="2029117" y="542588"/>
                  </a:lnTo>
                  <a:lnTo>
                    <a:pt x="0" y="542588"/>
                  </a:lnTo>
                  <a:close/>
                </a:path>
              </a:pathLst>
            </a:custGeom>
            <a:solidFill>
              <a:srgbClr val="1B5408"/>
            </a:solidFill>
          </p:spPr>
        </p:sp>
        <p:sp>
          <p:nvSpPr>
            <p:cNvPr name="TextBox 7" id="7"/>
            <p:cNvSpPr txBox="true"/>
            <p:nvPr/>
          </p:nvSpPr>
          <p:spPr>
            <a:xfrm>
              <a:off x="0" y="38100"/>
              <a:ext cx="2029117" cy="504488"/>
            </a:xfrm>
            <a:prstGeom prst="rect">
              <a:avLst/>
            </a:prstGeom>
          </p:spPr>
          <p:txBody>
            <a:bodyPr anchor="ctr" rtlCol="false" tIns="50800" lIns="50800" bIns="50800" rIns="50800"/>
            <a:lstStyle/>
            <a:p>
              <a:pPr algn="ctr">
                <a:lnSpc>
                  <a:spcPts val="2000"/>
                </a:lnSpc>
              </a:pPr>
            </a:p>
          </p:txBody>
        </p:sp>
      </p:grpSp>
      <p:grpSp>
        <p:nvGrpSpPr>
          <p:cNvPr name="Group 8" id="8"/>
          <p:cNvGrpSpPr/>
          <p:nvPr/>
        </p:nvGrpSpPr>
        <p:grpSpPr>
          <a:xfrm rot="0">
            <a:off x="3046868" y="1911815"/>
            <a:ext cx="5577198" cy="7469410"/>
            <a:chOff x="0" y="0"/>
            <a:chExt cx="440667" cy="590176"/>
          </a:xfrm>
        </p:grpSpPr>
        <p:sp>
          <p:nvSpPr>
            <p:cNvPr name="Freeform 9" id="9"/>
            <p:cNvSpPr/>
            <p:nvPr/>
          </p:nvSpPr>
          <p:spPr>
            <a:xfrm flipH="false" flipV="false" rot="0">
              <a:off x="0" y="0"/>
              <a:ext cx="440667" cy="590176"/>
            </a:xfrm>
            <a:custGeom>
              <a:avLst/>
              <a:gdLst/>
              <a:ahLst/>
              <a:cxnLst/>
              <a:rect r="r" b="b" t="t" l="l"/>
              <a:pathLst>
                <a:path h="590176" w="440667">
                  <a:moveTo>
                    <a:pt x="0" y="0"/>
                  </a:moveTo>
                  <a:lnTo>
                    <a:pt x="440667" y="0"/>
                  </a:lnTo>
                  <a:lnTo>
                    <a:pt x="440667" y="590176"/>
                  </a:lnTo>
                  <a:lnTo>
                    <a:pt x="0" y="590176"/>
                  </a:lnTo>
                  <a:close/>
                </a:path>
              </a:pathLst>
            </a:custGeom>
            <a:blipFill>
              <a:blip r:embed="rId5"/>
              <a:stretch>
                <a:fillRect l="-34861" t="0" r="-34861" b="0"/>
              </a:stretch>
            </a:blipFill>
          </p:spPr>
        </p:sp>
      </p:grpSp>
      <p:sp>
        <p:nvSpPr>
          <p:cNvPr name="Freeform 10" id="10"/>
          <p:cNvSpPr/>
          <p:nvPr/>
        </p:nvSpPr>
        <p:spPr>
          <a:xfrm flipH="false" flipV="false" rot="0">
            <a:off x="-1374544" y="3088839"/>
            <a:ext cx="3219727" cy="3202165"/>
          </a:xfrm>
          <a:custGeom>
            <a:avLst/>
            <a:gdLst/>
            <a:ahLst/>
            <a:cxnLst/>
            <a:rect r="r" b="b" t="t" l="l"/>
            <a:pathLst>
              <a:path h="3202165" w="3219727">
                <a:moveTo>
                  <a:pt x="0" y="0"/>
                </a:moveTo>
                <a:lnTo>
                  <a:pt x="3219727" y="0"/>
                </a:lnTo>
                <a:lnTo>
                  <a:pt x="3219727" y="3202165"/>
                </a:lnTo>
                <a:lnTo>
                  <a:pt x="0" y="320216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AutoShape 11" id="11"/>
          <p:cNvSpPr/>
          <p:nvPr/>
        </p:nvSpPr>
        <p:spPr>
          <a:xfrm>
            <a:off x="16967515" y="7411583"/>
            <a:ext cx="384105" cy="0"/>
          </a:xfrm>
          <a:prstGeom prst="line">
            <a:avLst/>
          </a:prstGeom>
          <a:ln cap="flat" w="38100">
            <a:solidFill>
              <a:srgbClr val="11120D"/>
            </a:solidFill>
            <a:prstDash val="solid"/>
            <a:headEnd type="none" len="sm" w="sm"/>
            <a:tailEnd type="none" len="sm" w="sm"/>
          </a:ln>
        </p:spPr>
      </p:sp>
      <p:grpSp>
        <p:nvGrpSpPr>
          <p:cNvPr name="Group 12" id="12"/>
          <p:cNvGrpSpPr/>
          <p:nvPr/>
        </p:nvGrpSpPr>
        <p:grpSpPr>
          <a:xfrm rot="0">
            <a:off x="17782950" y="1133503"/>
            <a:ext cx="5839930" cy="5839930"/>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4" id="14"/>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15" id="15"/>
          <p:cNvSpPr txBox="true"/>
          <p:nvPr/>
        </p:nvSpPr>
        <p:spPr>
          <a:xfrm rot="-5400000">
            <a:off x="5347813" y="4186102"/>
            <a:ext cx="8421873" cy="1393808"/>
          </a:xfrm>
          <a:prstGeom prst="rect">
            <a:avLst/>
          </a:prstGeom>
        </p:spPr>
        <p:txBody>
          <a:bodyPr anchor="t" rtlCol="false" tIns="0" lIns="0" bIns="0" rIns="0">
            <a:spAutoFit/>
          </a:bodyPr>
          <a:lstStyle/>
          <a:p>
            <a:pPr algn="l">
              <a:lnSpc>
                <a:spcPts val="7699"/>
              </a:lnSpc>
            </a:pPr>
            <a:r>
              <a:rPr lang="en-US" b="true" sz="10999" spc="340">
                <a:solidFill>
                  <a:srgbClr val="11120D"/>
                </a:solidFill>
                <a:latin typeface="The Seasons Bold"/>
                <a:ea typeface="The Seasons Bold"/>
                <a:cs typeface="The Seasons Bold"/>
                <a:sym typeface="The Seasons Bold"/>
              </a:rPr>
              <a:t>REFINE</a:t>
            </a:r>
          </a:p>
        </p:txBody>
      </p:sp>
      <p:grpSp>
        <p:nvGrpSpPr>
          <p:cNvPr name="Group 16" id="16"/>
          <p:cNvGrpSpPr/>
          <p:nvPr/>
        </p:nvGrpSpPr>
        <p:grpSpPr>
          <a:xfrm rot="0">
            <a:off x="14669321" y="5868978"/>
            <a:ext cx="2454787" cy="2454787"/>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8" id="18"/>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19" id="19"/>
          <p:cNvSpPr txBox="true"/>
          <p:nvPr/>
        </p:nvSpPr>
        <p:spPr>
          <a:xfrm rot="0">
            <a:off x="11779112" y="3133959"/>
            <a:ext cx="5780417" cy="573405"/>
          </a:xfrm>
          <a:prstGeom prst="rect">
            <a:avLst/>
          </a:prstGeom>
        </p:spPr>
        <p:txBody>
          <a:bodyPr anchor="t" rtlCol="false" tIns="0" lIns="0" bIns="0" rIns="0">
            <a:spAutoFit/>
          </a:bodyPr>
          <a:lstStyle/>
          <a:p>
            <a:pPr algn="just" marL="0" indent="0" lvl="0">
              <a:lnSpc>
                <a:spcPts val="4200"/>
              </a:lnSpc>
            </a:pPr>
            <a:r>
              <a:rPr lang="en-US" b="true" sz="4200">
                <a:solidFill>
                  <a:srgbClr val="11120D"/>
                </a:solidFill>
                <a:latin typeface="Garet Bold"/>
                <a:ea typeface="Garet Bold"/>
                <a:cs typeface="Garet Bold"/>
                <a:sym typeface="Garet Bold"/>
              </a:rPr>
              <a:t>Refine Execution</a:t>
            </a:r>
          </a:p>
        </p:txBody>
      </p:sp>
      <p:sp>
        <p:nvSpPr>
          <p:cNvPr name="TextBox 20" id="20"/>
          <p:cNvSpPr txBox="true"/>
          <p:nvPr/>
        </p:nvSpPr>
        <p:spPr>
          <a:xfrm rot="0">
            <a:off x="10952693" y="1037824"/>
            <a:ext cx="6830258" cy="1724660"/>
          </a:xfrm>
          <a:prstGeom prst="rect">
            <a:avLst/>
          </a:prstGeom>
        </p:spPr>
        <p:txBody>
          <a:bodyPr anchor="t" rtlCol="false" tIns="0" lIns="0" bIns="0" rIns="0">
            <a:spAutoFit/>
          </a:bodyPr>
          <a:lstStyle/>
          <a:p>
            <a:pPr algn="just" marL="0" indent="0" lvl="0">
              <a:lnSpc>
                <a:spcPts val="6399"/>
              </a:lnSpc>
            </a:pPr>
            <a:r>
              <a:rPr lang="en-US" sz="6399">
                <a:solidFill>
                  <a:srgbClr val="11120D"/>
                </a:solidFill>
                <a:latin typeface="Horizon"/>
                <a:ea typeface="Horizon"/>
                <a:cs typeface="Horizon"/>
                <a:sym typeface="Horizon"/>
              </a:rPr>
              <a:t>16 - 18 Yrs Old</a:t>
            </a:r>
          </a:p>
        </p:txBody>
      </p:sp>
      <p:sp>
        <p:nvSpPr>
          <p:cNvPr name="TextBox 21" id="21"/>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Freeform 22" id="22"/>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8"/>
            <a:stretch>
              <a:fillRect l="0" t="0" r="0" b="0"/>
            </a:stretch>
          </a:blipFill>
        </p:spPr>
      </p:sp>
      <p:sp>
        <p:nvSpPr>
          <p:cNvPr name="TextBox 23" id="23"/>
          <p:cNvSpPr txBox="true"/>
          <p:nvPr/>
        </p:nvSpPr>
        <p:spPr>
          <a:xfrm rot="0">
            <a:off x="10359836" y="3946380"/>
            <a:ext cx="4282290" cy="1911350"/>
          </a:xfrm>
          <a:prstGeom prst="rect">
            <a:avLst/>
          </a:prstGeom>
        </p:spPr>
        <p:txBody>
          <a:bodyPr anchor="t" rtlCol="false" tIns="0" lIns="0" bIns="0" rIns="0">
            <a:spAutoFit/>
          </a:bodyPr>
          <a:lstStyle/>
          <a:p>
            <a:pPr algn="just">
              <a:lnSpc>
                <a:spcPts val="2500"/>
              </a:lnSpc>
            </a:pPr>
            <a:r>
              <a:rPr lang="en-US" sz="2500" b="true">
                <a:solidFill>
                  <a:srgbClr val="11120D"/>
                </a:solidFill>
                <a:latin typeface="Garet Bold"/>
                <a:ea typeface="Garet Bold"/>
                <a:cs typeface="Garet Bold"/>
                <a:sym typeface="Garet Bold"/>
              </a:rPr>
              <a:t>Focus:</a:t>
            </a:r>
          </a:p>
          <a:p>
            <a:pPr algn="just">
              <a:lnSpc>
                <a:spcPts val="2500"/>
              </a:lnSpc>
            </a:pPr>
          </a:p>
          <a:p>
            <a:pPr algn="just">
              <a:lnSpc>
                <a:spcPts val="2500"/>
              </a:lnSpc>
            </a:pPr>
            <a:r>
              <a:rPr lang="en-US" sz="2500">
                <a:solidFill>
                  <a:srgbClr val="11120D"/>
                </a:solidFill>
                <a:latin typeface="Garet"/>
                <a:ea typeface="Garet"/>
                <a:cs typeface="Garet"/>
                <a:sym typeface="Garet"/>
              </a:rPr>
              <a:t>Tempo mastery</a:t>
            </a:r>
          </a:p>
          <a:p>
            <a:pPr algn="just">
              <a:lnSpc>
                <a:spcPts val="2500"/>
              </a:lnSpc>
            </a:pPr>
            <a:r>
              <a:rPr lang="en-US" sz="2500">
                <a:solidFill>
                  <a:srgbClr val="11120D"/>
                </a:solidFill>
                <a:latin typeface="Garet"/>
                <a:ea typeface="Garet"/>
                <a:cs typeface="Garet"/>
                <a:sym typeface="Garet"/>
              </a:rPr>
              <a:t>Accountability</a:t>
            </a:r>
          </a:p>
          <a:p>
            <a:pPr algn="just">
              <a:lnSpc>
                <a:spcPts val="2500"/>
              </a:lnSpc>
            </a:pPr>
            <a:r>
              <a:rPr lang="en-US" sz="2500">
                <a:solidFill>
                  <a:srgbClr val="11120D"/>
                </a:solidFill>
                <a:latin typeface="Garet"/>
                <a:ea typeface="Garet"/>
                <a:cs typeface="Garet"/>
                <a:sym typeface="Garet"/>
              </a:rPr>
              <a:t>Role clarity</a:t>
            </a:r>
          </a:p>
          <a:p>
            <a:pPr algn="just" marL="0" indent="0" lvl="0">
              <a:lnSpc>
                <a:spcPts val="2500"/>
              </a:lnSpc>
            </a:pPr>
            <a:r>
              <a:rPr lang="en-US" sz="2500">
                <a:solidFill>
                  <a:srgbClr val="11120D"/>
                </a:solidFill>
                <a:latin typeface="Garet"/>
                <a:ea typeface="Garet"/>
                <a:cs typeface="Garet"/>
                <a:sym typeface="Garet"/>
              </a:rPr>
              <a:t>Mental Toughness</a:t>
            </a:r>
          </a:p>
        </p:txBody>
      </p:sp>
      <p:sp>
        <p:nvSpPr>
          <p:cNvPr name="TextBox 24" id="24"/>
          <p:cNvSpPr txBox="true"/>
          <p:nvPr/>
        </p:nvSpPr>
        <p:spPr>
          <a:xfrm rot="0">
            <a:off x="10425317" y="6193970"/>
            <a:ext cx="5258092" cy="1597025"/>
          </a:xfrm>
          <a:prstGeom prst="rect">
            <a:avLst/>
          </a:prstGeom>
        </p:spPr>
        <p:txBody>
          <a:bodyPr anchor="t" rtlCol="false" tIns="0" lIns="0" bIns="0" rIns="0">
            <a:spAutoFit/>
          </a:bodyPr>
          <a:lstStyle/>
          <a:p>
            <a:pPr algn="just">
              <a:lnSpc>
                <a:spcPts val="2500"/>
              </a:lnSpc>
            </a:pPr>
            <a:r>
              <a:rPr lang="en-US" sz="2500" b="true">
                <a:solidFill>
                  <a:srgbClr val="11120D"/>
                </a:solidFill>
                <a:latin typeface="Garet Bold"/>
                <a:ea typeface="Garet Bold"/>
                <a:cs typeface="Garet Bold"/>
                <a:sym typeface="Garet Bold"/>
              </a:rPr>
              <a:t>Now:</a:t>
            </a:r>
          </a:p>
          <a:p>
            <a:pPr algn="just">
              <a:lnSpc>
                <a:spcPts val="2500"/>
              </a:lnSpc>
            </a:pPr>
          </a:p>
          <a:p>
            <a:pPr algn="just">
              <a:lnSpc>
                <a:spcPts val="2500"/>
              </a:lnSpc>
            </a:pPr>
            <a:r>
              <a:rPr lang="en-US" sz="2500">
                <a:solidFill>
                  <a:srgbClr val="11120D"/>
                </a:solidFill>
                <a:latin typeface="Garet"/>
                <a:ea typeface="Garet"/>
                <a:cs typeface="Garet"/>
                <a:sym typeface="Garet"/>
              </a:rPr>
              <a:t>Mistakes are corrected </a:t>
            </a:r>
          </a:p>
          <a:p>
            <a:pPr algn="just">
              <a:lnSpc>
                <a:spcPts val="2500"/>
              </a:lnSpc>
            </a:pPr>
            <a:r>
              <a:rPr lang="en-US" sz="2500">
                <a:solidFill>
                  <a:srgbClr val="11120D"/>
                </a:solidFill>
                <a:latin typeface="Garet"/>
                <a:ea typeface="Garet"/>
                <a:cs typeface="Garet"/>
                <a:sym typeface="Garet"/>
              </a:rPr>
              <a:t>Standards rise</a:t>
            </a:r>
          </a:p>
          <a:p>
            <a:pPr algn="just" marL="0" indent="0" lvl="0">
              <a:lnSpc>
                <a:spcPts val="2500"/>
              </a:lnSpc>
            </a:pPr>
            <a:r>
              <a:rPr lang="en-US" sz="2500">
                <a:solidFill>
                  <a:srgbClr val="11120D"/>
                </a:solidFill>
                <a:latin typeface="Garet"/>
                <a:ea typeface="Garet"/>
                <a:cs typeface="Garet"/>
                <a:sym typeface="Garet"/>
              </a:rPr>
              <a:t>Effort is non negotiable</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816222" y="8158334"/>
            <a:ext cx="2639480"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011</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213222" y="8392927"/>
            <a:ext cx="602999" cy="623382"/>
          </a:xfrm>
          <a:custGeom>
            <a:avLst/>
            <a:gdLst/>
            <a:ahLst/>
            <a:cxnLst/>
            <a:rect r="r" b="b" t="t" l="l"/>
            <a:pathLst>
              <a:path h="623382" w="602999">
                <a:moveTo>
                  <a:pt x="0" y="0"/>
                </a:moveTo>
                <a:lnTo>
                  <a:pt x="603000" y="0"/>
                </a:lnTo>
                <a:lnTo>
                  <a:pt x="603000"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728988" y="3489986"/>
            <a:ext cx="5768314" cy="5768314"/>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7" id="7"/>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8" id="8"/>
          <p:cNvSpPr txBox="true"/>
          <p:nvPr/>
        </p:nvSpPr>
        <p:spPr>
          <a:xfrm rot="0">
            <a:off x="522843" y="1722771"/>
            <a:ext cx="16932858" cy="1155711"/>
          </a:xfrm>
          <a:prstGeom prst="rect">
            <a:avLst/>
          </a:prstGeom>
        </p:spPr>
        <p:txBody>
          <a:bodyPr anchor="t" rtlCol="false" tIns="0" lIns="0" bIns="0" rIns="0">
            <a:spAutoFit/>
          </a:bodyPr>
          <a:lstStyle/>
          <a:p>
            <a:pPr algn="l">
              <a:lnSpc>
                <a:spcPts val="6440"/>
              </a:lnSpc>
            </a:pPr>
            <a:r>
              <a:rPr lang="en-US" b="true" sz="9200" spc="285">
                <a:solidFill>
                  <a:srgbClr val="11120D"/>
                </a:solidFill>
                <a:latin typeface="The Seasons Bold"/>
                <a:ea typeface="The Seasons Bold"/>
                <a:cs typeface="The Seasons Bold"/>
                <a:sym typeface="The Seasons Bold"/>
              </a:rPr>
              <a:t>MISTAKES ARE INFORMATION</a:t>
            </a:r>
          </a:p>
        </p:txBody>
      </p:sp>
      <p:grpSp>
        <p:nvGrpSpPr>
          <p:cNvPr name="Group 9" id="9"/>
          <p:cNvGrpSpPr/>
          <p:nvPr/>
        </p:nvGrpSpPr>
        <p:grpSpPr>
          <a:xfrm rot="0">
            <a:off x="13823001" y="5999785"/>
            <a:ext cx="2261153" cy="2261153"/>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1" id="11"/>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12" id="12"/>
          <p:cNvSpPr txBox="true"/>
          <p:nvPr/>
        </p:nvSpPr>
        <p:spPr>
          <a:xfrm rot="0">
            <a:off x="6897782" y="3389481"/>
            <a:ext cx="5278960" cy="737870"/>
          </a:xfrm>
          <a:prstGeom prst="rect">
            <a:avLst/>
          </a:prstGeom>
        </p:spPr>
        <p:txBody>
          <a:bodyPr anchor="t" rtlCol="false" tIns="0" lIns="0" bIns="0" rIns="0">
            <a:spAutoFit/>
          </a:bodyPr>
          <a:lstStyle/>
          <a:p>
            <a:pPr algn="just">
              <a:lnSpc>
                <a:spcPts val="2800"/>
              </a:lnSpc>
            </a:pPr>
            <a:r>
              <a:rPr lang="en-US" sz="2800">
                <a:solidFill>
                  <a:srgbClr val="11120D"/>
                </a:solidFill>
                <a:latin typeface="Garet"/>
                <a:ea typeface="Garet"/>
                <a:cs typeface="Garet"/>
                <a:sym typeface="Garet"/>
              </a:rPr>
              <a:t>Mistakes = Data</a:t>
            </a:r>
          </a:p>
          <a:p>
            <a:pPr algn="just" marL="0" indent="0" lvl="0">
              <a:lnSpc>
                <a:spcPts val="2800"/>
              </a:lnSpc>
            </a:pPr>
            <a:r>
              <a:rPr lang="en-US" sz="2800">
                <a:solidFill>
                  <a:srgbClr val="11120D"/>
                </a:solidFill>
                <a:latin typeface="Garet"/>
                <a:ea typeface="Garet"/>
                <a:cs typeface="Garet"/>
                <a:sym typeface="Garet"/>
              </a:rPr>
              <a:t>Not Identity</a:t>
            </a:r>
          </a:p>
        </p:txBody>
      </p:sp>
      <p:grpSp>
        <p:nvGrpSpPr>
          <p:cNvPr name="Group 13" id="13"/>
          <p:cNvGrpSpPr/>
          <p:nvPr/>
        </p:nvGrpSpPr>
        <p:grpSpPr>
          <a:xfrm rot="0">
            <a:off x="423621" y="4851251"/>
            <a:ext cx="4888701" cy="3541676"/>
            <a:chOff x="0" y="0"/>
            <a:chExt cx="407170" cy="294979"/>
          </a:xfrm>
        </p:grpSpPr>
        <p:sp>
          <p:nvSpPr>
            <p:cNvPr name="Freeform 14" id="14"/>
            <p:cNvSpPr/>
            <p:nvPr/>
          </p:nvSpPr>
          <p:spPr>
            <a:xfrm flipH="false" flipV="false" rot="0">
              <a:off x="0" y="0"/>
              <a:ext cx="407170" cy="294979"/>
            </a:xfrm>
            <a:custGeom>
              <a:avLst/>
              <a:gdLst/>
              <a:ahLst/>
              <a:cxnLst/>
              <a:rect r="r" b="b" t="t" l="l"/>
              <a:pathLst>
                <a:path h="294979" w="407170">
                  <a:moveTo>
                    <a:pt x="0" y="0"/>
                  </a:moveTo>
                  <a:lnTo>
                    <a:pt x="407170" y="0"/>
                  </a:lnTo>
                  <a:lnTo>
                    <a:pt x="407170" y="294979"/>
                  </a:lnTo>
                  <a:lnTo>
                    <a:pt x="0" y="294979"/>
                  </a:lnTo>
                  <a:close/>
                </a:path>
              </a:pathLst>
            </a:custGeom>
            <a:blipFill>
              <a:blip r:embed="rId5"/>
              <a:stretch>
                <a:fillRect l="-7414" t="0" r="-7414" b="0"/>
              </a:stretch>
            </a:blipFill>
          </p:spPr>
        </p:sp>
      </p:grpSp>
      <p:grpSp>
        <p:nvGrpSpPr>
          <p:cNvPr name="Group 15" id="15"/>
          <p:cNvGrpSpPr/>
          <p:nvPr/>
        </p:nvGrpSpPr>
        <p:grpSpPr>
          <a:xfrm rot="0">
            <a:off x="4841723" y="5999785"/>
            <a:ext cx="6458718" cy="3916402"/>
            <a:chOff x="0" y="0"/>
            <a:chExt cx="537934" cy="326189"/>
          </a:xfrm>
        </p:grpSpPr>
        <p:sp>
          <p:nvSpPr>
            <p:cNvPr name="Freeform 16" id="16"/>
            <p:cNvSpPr/>
            <p:nvPr/>
          </p:nvSpPr>
          <p:spPr>
            <a:xfrm flipH="false" flipV="false" rot="0">
              <a:off x="0" y="0"/>
              <a:ext cx="537934" cy="326189"/>
            </a:xfrm>
            <a:custGeom>
              <a:avLst/>
              <a:gdLst/>
              <a:ahLst/>
              <a:cxnLst/>
              <a:rect r="r" b="b" t="t" l="l"/>
              <a:pathLst>
                <a:path h="326189" w="537934">
                  <a:moveTo>
                    <a:pt x="0" y="0"/>
                  </a:moveTo>
                  <a:lnTo>
                    <a:pt x="537934" y="0"/>
                  </a:lnTo>
                  <a:lnTo>
                    <a:pt x="537934" y="326189"/>
                  </a:lnTo>
                  <a:lnTo>
                    <a:pt x="0" y="326189"/>
                  </a:lnTo>
                  <a:close/>
                </a:path>
              </a:pathLst>
            </a:custGeom>
            <a:blipFill>
              <a:blip r:embed="rId6"/>
              <a:stretch>
                <a:fillRect l="0" t="-4871" r="0" b="-4871"/>
              </a:stretch>
            </a:blipFill>
          </p:spPr>
        </p:sp>
      </p:grpSp>
      <p:sp>
        <p:nvSpPr>
          <p:cNvPr name="AutoShape 17" id="17"/>
          <p:cNvSpPr/>
          <p:nvPr/>
        </p:nvSpPr>
        <p:spPr>
          <a:xfrm>
            <a:off x="12176742" y="3791078"/>
            <a:ext cx="384105" cy="0"/>
          </a:xfrm>
          <a:prstGeom prst="line">
            <a:avLst/>
          </a:prstGeom>
          <a:ln cap="flat" w="38100">
            <a:solidFill>
              <a:srgbClr val="11120D"/>
            </a:solidFill>
            <a:prstDash val="solid"/>
            <a:headEnd type="none" len="sm" w="sm"/>
            <a:tailEnd type="none" len="sm" w="sm"/>
          </a:ln>
        </p:spPr>
      </p:sp>
      <p:sp>
        <p:nvSpPr>
          <p:cNvPr name="AutoShape 18" id="18"/>
          <p:cNvSpPr/>
          <p:nvPr/>
        </p:nvSpPr>
        <p:spPr>
          <a:xfrm>
            <a:off x="14916384" y="7447765"/>
            <a:ext cx="2539317" cy="0"/>
          </a:xfrm>
          <a:prstGeom prst="line">
            <a:avLst/>
          </a:prstGeom>
          <a:ln cap="flat" w="19050">
            <a:solidFill>
              <a:srgbClr val="11120D"/>
            </a:solidFill>
            <a:prstDash val="solid"/>
            <a:headEnd type="none" len="sm" w="sm"/>
            <a:tailEnd type="none" len="sm" w="sm"/>
          </a:ln>
        </p:spPr>
      </p:sp>
      <p:sp>
        <p:nvSpPr>
          <p:cNvPr name="TextBox 19" id="19"/>
          <p:cNvSpPr txBox="true"/>
          <p:nvPr/>
        </p:nvSpPr>
        <p:spPr>
          <a:xfrm rot="0">
            <a:off x="13386843" y="640844"/>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Freeform 20" id="20"/>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7"/>
            <a:stretch>
              <a:fillRect l="0" t="0" r="0" b="0"/>
            </a:stretch>
          </a:blipFill>
        </p:spPr>
      </p:sp>
      <p:sp>
        <p:nvSpPr>
          <p:cNvPr name="TextBox 21" id="21"/>
          <p:cNvSpPr txBox="true"/>
          <p:nvPr/>
        </p:nvSpPr>
        <p:spPr>
          <a:xfrm rot="0">
            <a:off x="11705106" y="5473371"/>
            <a:ext cx="5619231" cy="339725"/>
          </a:xfrm>
          <a:prstGeom prst="rect">
            <a:avLst/>
          </a:prstGeom>
        </p:spPr>
        <p:txBody>
          <a:bodyPr anchor="t" rtlCol="false" tIns="0" lIns="0" bIns="0" rIns="0">
            <a:spAutoFit/>
          </a:bodyPr>
          <a:lstStyle/>
          <a:p>
            <a:pPr algn="just" marL="0" indent="0" lvl="0">
              <a:lnSpc>
                <a:spcPts val="2500"/>
              </a:lnSpc>
            </a:pPr>
            <a:r>
              <a:rPr lang="en-US" sz="2500" i="true">
                <a:solidFill>
                  <a:srgbClr val="11120D"/>
                </a:solidFill>
                <a:latin typeface="Garet Italics"/>
                <a:ea typeface="Garet Italics"/>
                <a:cs typeface="Garet Italics"/>
                <a:sym typeface="Garet Italics"/>
              </a:rPr>
              <a:t>Correct behavior, not personality</a:t>
            </a:r>
          </a:p>
        </p:txBody>
      </p:sp>
      <p:sp>
        <p:nvSpPr>
          <p:cNvPr name="TextBox 22" id="22"/>
          <p:cNvSpPr txBox="true"/>
          <p:nvPr/>
        </p:nvSpPr>
        <p:spPr>
          <a:xfrm rot="0">
            <a:off x="10300554" y="4129891"/>
            <a:ext cx="5278960" cy="737870"/>
          </a:xfrm>
          <a:prstGeom prst="rect">
            <a:avLst/>
          </a:prstGeom>
        </p:spPr>
        <p:txBody>
          <a:bodyPr anchor="t" rtlCol="false" tIns="0" lIns="0" bIns="0" rIns="0">
            <a:spAutoFit/>
          </a:bodyPr>
          <a:lstStyle/>
          <a:p>
            <a:pPr algn="just" marL="0" indent="0" lvl="0">
              <a:lnSpc>
                <a:spcPts val="2800"/>
              </a:lnSpc>
            </a:pPr>
            <a:r>
              <a:rPr lang="en-US" sz="2800">
                <a:solidFill>
                  <a:srgbClr val="11120D"/>
                </a:solidFill>
                <a:latin typeface="Garet"/>
                <a:ea typeface="Garet"/>
                <a:cs typeface="Garet"/>
                <a:sym typeface="Garet"/>
              </a:rPr>
              <a:t>When a defender makes an error, what do you say first?</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706546" y="8406696"/>
            <a:ext cx="2749155"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012</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000644" y="8323605"/>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423621" y="910275"/>
            <a:ext cx="14529956" cy="2120907"/>
          </a:xfrm>
          <a:prstGeom prst="rect">
            <a:avLst/>
          </a:prstGeom>
        </p:spPr>
        <p:txBody>
          <a:bodyPr anchor="t" rtlCol="false" tIns="0" lIns="0" bIns="0" rIns="0">
            <a:spAutoFit/>
          </a:bodyPr>
          <a:lstStyle/>
          <a:p>
            <a:pPr algn="l">
              <a:lnSpc>
                <a:spcPts val="15399"/>
              </a:lnSpc>
            </a:pPr>
            <a:r>
              <a:rPr lang="en-US" b="true" sz="10999" spc="340">
                <a:solidFill>
                  <a:srgbClr val="11120D"/>
                </a:solidFill>
                <a:latin typeface="The Seasons Bold"/>
                <a:ea typeface="The Seasons Bold"/>
                <a:cs typeface="The Seasons Bold"/>
                <a:sym typeface="The Seasons Bold"/>
              </a:rPr>
              <a:t>TECHNICAL WORK</a:t>
            </a:r>
          </a:p>
        </p:txBody>
      </p:sp>
      <p:grpSp>
        <p:nvGrpSpPr>
          <p:cNvPr name="Group 6" id="6"/>
          <p:cNvGrpSpPr/>
          <p:nvPr/>
        </p:nvGrpSpPr>
        <p:grpSpPr>
          <a:xfrm rot="0">
            <a:off x="2554297" y="7694110"/>
            <a:ext cx="1716576" cy="1716576"/>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8" id="8"/>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AutoShape 9" id="9"/>
          <p:cNvSpPr/>
          <p:nvPr/>
        </p:nvSpPr>
        <p:spPr>
          <a:xfrm>
            <a:off x="423621" y="3126432"/>
            <a:ext cx="384105" cy="0"/>
          </a:xfrm>
          <a:prstGeom prst="line">
            <a:avLst/>
          </a:prstGeom>
          <a:ln cap="flat" w="38100">
            <a:solidFill>
              <a:srgbClr val="11120D"/>
            </a:solidFill>
            <a:prstDash val="solid"/>
            <a:headEnd type="none" len="sm" w="sm"/>
            <a:tailEnd type="none" len="sm" w="sm"/>
          </a:ln>
        </p:spPr>
      </p:sp>
      <p:grpSp>
        <p:nvGrpSpPr>
          <p:cNvPr name="Group 10" id="10"/>
          <p:cNvGrpSpPr/>
          <p:nvPr/>
        </p:nvGrpSpPr>
        <p:grpSpPr>
          <a:xfrm rot="0">
            <a:off x="14442764" y="1529447"/>
            <a:ext cx="3845236" cy="3845236"/>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2" id="12"/>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grpSp>
        <p:nvGrpSpPr>
          <p:cNvPr name="Group 13" id="13"/>
          <p:cNvGrpSpPr/>
          <p:nvPr/>
        </p:nvGrpSpPr>
        <p:grpSpPr>
          <a:xfrm rot="0">
            <a:off x="6366669" y="3269185"/>
            <a:ext cx="10892631" cy="4560681"/>
            <a:chOff x="0" y="0"/>
            <a:chExt cx="907225" cy="379850"/>
          </a:xfrm>
        </p:grpSpPr>
        <p:sp>
          <p:nvSpPr>
            <p:cNvPr name="Freeform 14" id="14"/>
            <p:cNvSpPr/>
            <p:nvPr/>
          </p:nvSpPr>
          <p:spPr>
            <a:xfrm flipH="false" flipV="false" rot="0">
              <a:off x="0" y="0"/>
              <a:ext cx="907225" cy="379850"/>
            </a:xfrm>
            <a:custGeom>
              <a:avLst/>
              <a:gdLst/>
              <a:ahLst/>
              <a:cxnLst/>
              <a:rect r="r" b="b" t="t" l="l"/>
              <a:pathLst>
                <a:path h="379850" w="907225">
                  <a:moveTo>
                    <a:pt x="0" y="0"/>
                  </a:moveTo>
                  <a:lnTo>
                    <a:pt x="907225" y="0"/>
                  </a:lnTo>
                  <a:lnTo>
                    <a:pt x="907225" y="379850"/>
                  </a:lnTo>
                  <a:lnTo>
                    <a:pt x="0" y="379850"/>
                  </a:lnTo>
                  <a:close/>
                </a:path>
              </a:pathLst>
            </a:custGeom>
            <a:blipFill>
              <a:blip r:embed="rId5"/>
              <a:stretch>
                <a:fillRect l="0" t="-44363" r="0" b="-14572"/>
              </a:stretch>
            </a:blipFill>
          </p:spPr>
        </p:sp>
      </p:grpSp>
      <p:grpSp>
        <p:nvGrpSpPr>
          <p:cNvPr name="Group 15" id="15"/>
          <p:cNvGrpSpPr/>
          <p:nvPr/>
        </p:nvGrpSpPr>
        <p:grpSpPr>
          <a:xfrm rot="0">
            <a:off x="14247675" y="1447605"/>
            <a:ext cx="1411805" cy="1411805"/>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7" id="17"/>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18" id="18"/>
          <p:cNvSpPr txBox="true"/>
          <p:nvPr/>
        </p:nvSpPr>
        <p:spPr>
          <a:xfrm rot="0">
            <a:off x="423621" y="4346278"/>
            <a:ext cx="5548985" cy="2852420"/>
          </a:xfrm>
          <a:prstGeom prst="rect">
            <a:avLst/>
          </a:prstGeom>
        </p:spPr>
        <p:txBody>
          <a:bodyPr anchor="t" rtlCol="false" tIns="0" lIns="0" bIns="0" rIns="0">
            <a:spAutoFit/>
          </a:bodyPr>
          <a:lstStyle/>
          <a:p>
            <a:pPr algn="just">
              <a:lnSpc>
                <a:spcPts val="2800"/>
              </a:lnSpc>
            </a:pPr>
            <a:r>
              <a:rPr lang="en-US" sz="2800" i="true">
                <a:solidFill>
                  <a:srgbClr val="11120D"/>
                </a:solidFill>
                <a:latin typeface="Garet Italics"/>
                <a:ea typeface="Garet Italics"/>
                <a:cs typeface="Garet Italics"/>
                <a:sym typeface="Garet Italics"/>
              </a:rPr>
              <a:t>Repetition builds confidence</a:t>
            </a:r>
          </a:p>
          <a:p>
            <a:pPr algn="just">
              <a:lnSpc>
                <a:spcPts val="2800"/>
              </a:lnSpc>
            </a:pPr>
          </a:p>
          <a:p>
            <a:pPr algn="just">
              <a:lnSpc>
                <a:spcPts val="2800"/>
              </a:lnSpc>
            </a:pPr>
            <a:r>
              <a:rPr lang="en-US" sz="2800" i="true">
                <a:solidFill>
                  <a:srgbClr val="11120D"/>
                </a:solidFill>
                <a:latin typeface="Garet Italics"/>
                <a:ea typeface="Garet Italics"/>
                <a:cs typeface="Garet Italics"/>
                <a:sym typeface="Garet Italics"/>
              </a:rPr>
              <a:t>Confidence builds freedom</a:t>
            </a:r>
          </a:p>
          <a:p>
            <a:pPr algn="just">
              <a:lnSpc>
                <a:spcPts val="2800"/>
              </a:lnSpc>
            </a:pPr>
          </a:p>
          <a:p>
            <a:pPr algn="just" marL="0" indent="0" lvl="0">
              <a:lnSpc>
                <a:spcPts val="2800"/>
              </a:lnSpc>
            </a:pPr>
            <a:r>
              <a:rPr lang="en-US" sz="2800">
                <a:solidFill>
                  <a:srgbClr val="11120D"/>
                </a:solidFill>
                <a:latin typeface="Garet"/>
                <a:ea typeface="Garet"/>
                <a:cs typeface="Garet"/>
                <a:sym typeface="Garet"/>
              </a:rPr>
              <a:t>Needs to have a portion of your sessions focus on the athletes’ relationship with the ball</a:t>
            </a:r>
          </a:p>
        </p:txBody>
      </p:sp>
      <p:sp>
        <p:nvSpPr>
          <p:cNvPr name="TextBox 19" id="19"/>
          <p:cNvSpPr txBox="true"/>
          <p:nvPr/>
        </p:nvSpPr>
        <p:spPr>
          <a:xfrm rot="0">
            <a:off x="4438284" y="8361705"/>
            <a:ext cx="8552029" cy="385445"/>
          </a:xfrm>
          <a:prstGeom prst="rect">
            <a:avLst/>
          </a:prstGeom>
        </p:spPr>
        <p:txBody>
          <a:bodyPr anchor="t" rtlCol="false" tIns="0" lIns="0" bIns="0" rIns="0">
            <a:spAutoFit/>
          </a:bodyPr>
          <a:lstStyle/>
          <a:p>
            <a:pPr algn="just" marL="0" indent="0" lvl="0">
              <a:lnSpc>
                <a:spcPts val="2800"/>
              </a:lnSpc>
            </a:pPr>
            <a:r>
              <a:rPr lang="en-US" sz="2800">
                <a:solidFill>
                  <a:srgbClr val="11120D"/>
                </a:solidFill>
                <a:latin typeface="Garet"/>
                <a:ea typeface="Garet"/>
                <a:cs typeface="Garet"/>
                <a:sym typeface="Garet"/>
              </a:rPr>
              <a:t>Detail over Volume</a:t>
            </a:r>
          </a:p>
        </p:txBody>
      </p:sp>
      <p:sp>
        <p:nvSpPr>
          <p:cNvPr name="TextBox 20" id="20"/>
          <p:cNvSpPr txBox="true"/>
          <p:nvPr/>
        </p:nvSpPr>
        <p:spPr>
          <a:xfrm rot="0">
            <a:off x="1247916" y="3278710"/>
            <a:ext cx="10237505" cy="356235"/>
          </a:xfrm>
          <a:prstGeom prst="rect">
            <a:avLst/>
          </a:prstGeom>
        </p:spPr>
        <p:txBody>
          <a:bodyPr anchor="t" rtlCol="false" tIns="0" lIns="0" bIns="0" rIns="0">
            <a:spAutoFit/>
          </a:bodyPr>
          <a:lstStyle/>
          <a:p>
            <a:pPr algn="just" marL="0" indent="0" lvl="0">
              <a:lnSpc>
                <a:spcPts val="2400"/>
              </a:lnSpc>
            </a:pPr>
            <a:r>
              <a:rPr lang="en-US" sz="2400">
                <a:solidFill>
                  <a:srgbClr val="11120D"/>
                </a:solidFill>
                <a:latin typeface="Horizon"/>
                <a:ea typeface="Horizon"/>
                <a:cs typeface="Horizon"/>
                <a:sym typeface="Horizon"/>
              </a:rPr>
              <a:t>is non - negotiable</a:t>
            </a:r>
          </a:p>
        </p:txBody>
      </p:sp>
      <p:sp>
        <p:nvSpPr>
          <p:cNvPr name="TextBox 21" id="21"/>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Freeform 22" id="22"/>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6"/>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3911117" y="8158334"/>
            <a:ext cx="3544585"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013</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066322" y="8323765"/>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983316" y="1028700"/>
            <a:ext cx="7704303" cy="2060139"/>
            <a:chOff x="0" y="0"/>
            <a:chExt cx="2029117" cy="542588"/>
          </a:xfrm>
        </p:grpSpPr>
        <p:sp>
          <p:nvSpPr>
            <p:cNvPr name="Freeform 6" id="6"/>
            <p:cNvSpPr/>
            <p:nvPr/>
          </p:nvSpPr>
          <p:spPr>
            <a:xfrm flipH="false" flipV="false" rot="0">
              <a:off x="0" y="0"/>
              <a:ext cx="2029117" cy="542588"/>
            </a:xfrm>
            <a:custGeom>
              <a:avLst/>
              <a:gdLst/>
              <a:ahLst/>
              <a:cxnLst/>
              <a:rect r="r" b="b" t="t" l="l"/>
              <a:pathLst>
                <a:path h="542588" w="2029117">
                  <a:moveTo>
                    <a:pt x="0" y="0"/>
                  </a:moveTo>
                  <a:lnTo>
                    <a:pt x="2029117" y="0"/>
                  </a:lnTo>
                  <a:lnTo>
                    <a:pt x="2029117" y="542588"/>
                  </a:lnTo>
                  <a:lnTo>
                    <a:pt x="0" y="542588"/>
                  </a:lnTo>
                  <a:close/>
                </a:path>
              </a:pathLst>
            </a:custGeom>
            <a:solidFill>
              <a:srgbClr val="1B5408"/>
            </a:solidFill>
          </p:spPr>
        </p:sp>
        <p:sp>
          <p:nvSpPr>
            <p:cNvPr name="TextBox 7" id="7"/>
            <p:cNvSpPr txBox="true"/>
            <p:nvPr/>
          </p:nvSpPr>
          <p:spPr>
            <a:xfrm>
              <a:off x="0" y="38100"/>
              <a:ext cx="2029117" cy="504488"/>
            </a:xfrm>
            <a:prstGeom prst="rect">
              <a:avLst/>
            </a:prstGeom>
          </p:spPr>
          <p:txBody>
            <a:bodyPr anchor="ctr" rtlCol="false" tIns="50800" lIns="50800" bIns="50800" rIns="50800"/>
            <a:lstStyle/>
            <a:p>
              <a:pPr algn="ctr">
                <a:lnSpc>
                  <a:spcPts val="2000"/>
                </a:lnSpc>
              </a:pPr>
            </a:p>
          </p:txBody>
        </p:sp>
      </p:grpSp>
      <p:grpSp>
        <p:nvGrpSpPr>
          <p:cNvPr name="Group 8" id="8"/>
          <p:cNvGrpSpPr/>
          <p:nvPr/>
        </p:nvGrpSpPr>
        <p:grpSpPr>
          <a:xfrm rot="0">
            <a:off x="3046868" y="1911815"/>
            <a:ext cx="5577198" cy="7469410"/>
            <a:chOff x="0" y="0"/>
            <a:chExt cx="440667" cy="590176"/>
          </a:xfrm>
        </p:grpSpPr>
        <p:sp>
          <p:nvSpPr>
            <p:cNvPr name="Freeform 9" id="9"/>
            <p:cNvSpPr/>
            <p:nvPr/>
          </p:nvSpPr>
          <p:spPr>
            <a:xfrm flipH="false" flipV="false" rot="0">
              <a:off x="0" y="0"/>
              <a:ext cx="440667" cy="590176"/>
            </a:xfrm>
            <a:custGeom>
              <a:avLst/>
              <a:gdLst/>
              <a:ahLst/>
              <a:cxnLst/>
              <a:rect r="r" b="b" t="t" l="l"/>
              <a:pathLst>
                <a:path h="590176" w="440667">
                  <a:moveTo>
                    <a:pt x="0" y="0"/>
                  </a:moveTo>
                  <a:lnTo>
                    <a:pt x="440667" y="0"/>
                  </a:lnTo>
                  <a:lnTo>
                    <a:pt x="440667" y="590176"/>
                  </a:lnTo>
                  <a:lnTo>
                    <a:pt x="0" y="590176"/>
                  </a:lnTo>
                  <a:close/>
                </a:path>
              </a:pathLst>
            </a:custGeom>
            <a:blipFill>
              <a:blip r:embed="rId5"/>
              <a:stretch>
                <a:fillRect l="-12093" t="0" r="-12093" b="0"/>
              </a:stretch>
            </a:blipFill>
          </p:spPr>
        </p:sp>
      </p:grpSp>
      <p:sp>
        <p:nvSpPr>
          <p:cNvPr name="Freeform 10" id="10"/>
          <p:cNvSpPr/>
          <p:nvPr/>
        </p:nvSpPr>
        <p:spPr>
          <a:xfrm flipH="false" flipV="false" rot="0">
            <a:off x="-1374544" y="3088839"/>
            <a:ext cx="3219727" cy="3202165"/>
          </a:xfrm>
          <a:custGeom>
            <a:avLst/>
            <a:gdLst/>
            <a:ahLst/>
            <a:cxnLst/>
            <a:rect r="r" b="b" t="t" l="l"/>
            <a:pathLst>
              <a:path h="3202165" w="3219727">
                <a:moveTo>
                  <a:pt x="0" y="0"/>
                </a:moveTo>
                <a:lnTo>
                  <a:pt x="3219727" y="0"/>
                </a:lnTo>
                <a:lnTo>
                  <a:pt x="3219727" y="3202165"/>
                </a:lnTo>
                <a:lnTo>
                  <a:pt x="0" y="320216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AutoShape 11" id="11"/>
          <p:cNvSpPr/>
          <p:nvPr/>
        </p:nvSpPr>
        <p:spPr>
          <a:xfrm>
            <a:off x="16967515" y="7411583"/>
            <a:ext cx="384105" cy="0"/>
          </a:xfrm>
          <a:prstGeom prst="line">
            <a:avLst/>
          </a:prstGeom>
          <a:ln cap="flat" w="38100">
            <a:solidFill>
              <a:srgbClr val="11120D"/>
            </a:solidFill>
            <a:prstDash val="solid"/>
            <a:headEnd type="none" len="sm" w="sm"/>
            <a:tailEnd type="none" len="sm" w="sm"/>
          </a:ln>
        </p:spPr>
      </p:sp>
      <p:grpSp>
        <p:nvGrpSpPr>
          <p:cNvPr name="Group 12" id="12"/>
          <p:cNvGrpSpPr/>
          <p:nvPr/>
        </p:nvGrpSpPr>
        <p:grpSpPr>
          <a:xfrm rot="0">
            <a:off x="17782950" y="1133503"/>
            <a:ext cx="5839930" cy="5839930"/>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4" id="14"/>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15" id="15"/>
          <p:cNvSpPr txBox="true"/>
          <p:nvPr/>
        </p:nvSpPr>
        <p:spPr>
          <a:xfrm rot="-5400000">
            <a:off x="5347813" y="4186102"/>
            <a:ext cx="8421873" cy="1393808"/>
          </a:xfrm>
          <a:prstGeom prst="rect">
            <a:avLst/>
          </a:prstGeom>
        </p:spPr>
        <p:txBody>
          <a:bodyPr anchor="t" rtlCol="false" tIns="0" lIns="0" bIns="0" rIns="0">
            <a:spAutoFit/>
          </a:bodyPr>
          <a:lstStyle/>
          <a:p>
            <a:pPr algn="l">
              <a:lnSpc>
                <a:spcPts val="7699"/>
              </a:lnSpc>
            </a:pPr>
            <a:r>
              <a:rPr lang="en-US" b="true" sz="10999" spc="340">
                <a:solidFill>
                  <a:srgbClr val="11120D"/>
                </a:solidFill>
                <a:latin typeface="The Seasons Bold"/>
                <a:ea typeface="The Seasons Bold"/>
                <a:cs typeface="The Seasons Bold"/>
                <a:sym typeface="The Seasons Bold"/>
              </a:rPr>
              <a:t>FAMILY</a:t>
            </a:r>
          </a:p>
        </p:txBody>
      </p:sp>
      <p:grpSp>
        <p:nvGrpSpPr>
          <p:cNvPr name="Group 16" id="16"/>
          <p:cNvGrpSpPr/>
          <p:nvPr/>
        </p:nvGrpSpPr>
        <p:grpSpPr>
          <a:xfrm rot="0">
            <a:off x="14669321" y="5868978"/>
            <a:ext cx="2454787" cy="2454787"/>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8" id="18"/>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19" id="19"/>
          <p:cNvSpPr txBox="true"/>
          <p:nvPr/>
        </p:nvSpPr>
        <p:spPr>
          <a:xfrm rot="0">
            <a:off x="11779112" y="3133959"/>
            <a:ext cx="5780417" cy="573405"/>
          </a:xfrm>
          <a:prstGeom prst="rect">
            <a:avLst/>
          </a:prstGeom>
        </p:spPr>
        <p:txBody>
          <a:bodyPr anchor="t" rtlCol="false" tIns="0" lIns="0" bIns="0" rIns="0">
            <a:spAutoFit/>
          </a:bodyPr>
          <a:lstStyle/>
          <a:p>
            <a:pPr algn="just" marL="0" indent="0" lvl="0">
              <a:lnSpc>
                <a:spcPts val="4200"/>
              </a:lnSpc>
            </a:pPr>
            <a:r>
              <a:rPr lang="en-US" b="true" sz="4200">
                <a:solidFill>
                  <a:srgbClr val="11120D"/>
                </a:solidFill>
                <a:latin typeface="Garet Bold"/>
                <a:ea typeface="Garet Bold"/>
                <a:cs typeface="Garet Bold"/>
                <a:sym typeface="Garet Bold"/>
              </a:rPr>
              <a:t>RBFC = One</a:t>
            </a:r>
          </a:p>
        </p:txBody>
      </p:sp>
      <p:sp>
        <p:nvSpPr>
          <p:cNvPr name="TextBox 20" id="20"/>
          <p:cNvSpPr txBox="true"/>
          <p:nvPr/>
        </p:nvSpPr>
        <p:spPr>
          <a:xfrm rot="0">
            <a:off x="10952693" y="1037824"/>
            <a:ext cx="6830258" cy="1724660"/>
          </a:xfrm>
          <a:prstGeom prst="rect">
            <a:avLst/>
          </a:prstGeom>
        </p:spPr>
        <p:txBody>
          <a:bodyPr anchor="t" rtlCol="false" tIns="0" lIns="0" bIns="0" rIns="0">
            <a:spAutoFit/>
          </a:bodyPr>
          <a:lstStyle/>
          <a:p>
            <a:pPr algn="just" marL="0" indent="0" lvl="0">
              <a:lnSpc>
                <a:spcPts val="6399"/>
              </a:lnSpc>
            </a:pPr>
            <a:r>
              <a:rPr lang="en-US" sz="6399">
                <a:solidFill>
                  <a:srgbClr val="11120D"/>
                </a:solidFill>
                <a:latin typeface="Horizon"/>
                <a:ea typeface="Horizon"/>
                <a:cs typeface="Horizon"/>
                <a:sym typeface="Horizon"/>
              </a:rPr>
              <a:t>Team Identity</a:t>
            </a:r>
          </a:p>
        </p:txBody>
      </p:sp>
      <p:sp>
        <p:nvSpPr>
          <p:cNvPr name="TextBox 21" id="21"/>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Freeform 22" id="22"/>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8"/>
            <a:stretch>
              <a:fillRect l="0" t="0" r="0" b="0"/>
            </a:stretch>
          </a:blipFill>
        </p:spPr>
      </p:sp>
      <p:sp>
        <p:nvSpPr>
          <p:cNvPr name="TextBox 23" id="23"/>
          <p:cNvSpPr txBox="true"/>
          <p:nvPr/>
        </p:nvSpPr>
        <p:spPr>
          <a:xfrm rot="0">
            <a:off x="10387031" y="4050264"/>
            <a:ext cx="4282290" cy="1911350"/>
          </a:xfrm>
          <a:prstGeom prst="rect">
            <a:avLst/>
          </a:prstGeom>
        </p:spPr>
        <p:txBody>
          <a:bodyPr anchor="t" rtlCol="false" tIns="0" lIns="0" bIns="0" rIns="0">
            <a:spAutoFit/>
          </a:bodyPr>
          <a:lstStyle/>
          <a:p>
            <a:pPr algn="just">
              <a:lnSpc>
                <a:spcPts val="2500"/>
              </a:lnSpc>
            </a:pPr>
            <a:r>
              <a:rPr lang="en-US" sz="2500" b="true">
                <a:solidFill>
                  <a:srgbClr val="11120D"/>
                </a:solidFill>
                <a:latin typeface="Garet Bold"/>
                <a:ea typeface="Garet Bold"/>
                <a:cs typeface="Garet Bold"/>
                <a:sym typeface="Garet Bold"/>
              </a:rPr>
              <a:t>We are ONE Club</a:t>
            </a:r>
          </a:p>
          <a:p>
            <a:pPr algn="just">
              <a:lnSpc>
                <a:spcPts val="2500"/>
              </a:lnSpc>
            </a:pPr>
          </a:p>
          <a:p>
            <a:pPr algn="just">
              <a:lnSpc>
                <a:spcPts val="2500"/>
              </a:lnSpc>
            </a:pPr>
            <a:r>
              <a:rPr lang="en-US" sz="2500">
                <a:solidFill>
                  <a:srgbClr val="11120D"/>
                </a:solidFill>
                <a:latin typeface="Garet"/>
                <a:ea typeface="Garet"/>
                <a:cs typeface="Garet"/>
                <a:sym typeface="Garet"/>
              </a:rPr>
              <a:t>Red &amp; Black.</a:t>
            </a:r>
          </a:p>
          <a:p>
            <a:pPr algn="just">
              <a:lnSpc>
                <a:spcPts val="2500"/>
              </a:lnSpc>
            </a:pPr>
            <a:r>
              <a:rPr lang="en-US" sz="2500">
                <a:solidFill>
                  <a:srgbClr val="11120D"/>
                </a:solidFill>
                <a:latin typeface="Garet"/>
                <a:ea typeface="Garet"/>
                <a:cs typeface="Garet"/>
                <a:sym typeface="Garet"/>
              </a:rPr>
              <a:t>Family.</a:t>
            </a:r>
          </a:p>
          <a:p>
            <a:pPr algn="just">
              <a:lnSpc>
                <a:spcPts val="2500"/>
              </a:lnSpc>
            </a:pPr>
            <a:r>
              <a:rPr lang="en-US" sz="2500">
                <a:solidFill>
                  <a:srgbClr val="11120D"/>
                </a:solidFill>
                <a:latin typeface="Garet"/>
                <a:ea typeface="Garet"/>
                <a:cs typeface="Garet"/>
                <a:sym typeface="Garet"/>
              </a:rPr>
              <a:t>Work Ethic.</a:t>
            </a:r>
          </a:p>
          <a:p>
            <a:pPr algn="just" marL="0" indent="0" lvl="0">
              <a:lnSpc>
                <a:spcPts val="2500"/>
              </a:lnSpc>
            </a:pPr>
            <a:r>
              <a:rPr lang="en-US" sz="2500">
                <a:solidFill>
                  <a:srgbClr val="11120D"/>
                </a:solidFill>
                <a:latin typeface="Garet"/>
                <a:ea typeface="Garet"/>
                <a:cs typeface="Garet"/>
                <a:sym typeface="Garet"/>
              </a:rPr>
              <a:t>Unity.</a:t>
            </a:r>
          </a:p>
        </p:txBody>
      </p:sp>
      <p:sp>
        <p:nvSpPr>
          <p:cNvPr name="TextBox 24" id="24"/>
          <p:cNvSpPr txBox="true"/>
          <p:nvPr/>
        </p:nvSpPr>
        <p:spPr>
          <a:xfrm rot="0">
            <a:off x="10387031" y="6442321"/>
            <a:ext cx="4282290" cy="654050"/>
          </a:xfrm>
          <a:prstGeom prst="rect">
            <a:avLst/>
          </a:prstGeom>
        </p:spPr>
        <p:txBody>
          <a:bodyPr anchor="t" rtlCol="false" tIns="0" lIns="0" bIns="0" rIns="0">
            <a:spAutoFit/>
          </a:bodyPr>
          <a:lstStyle/>
          <a:p>
            <a:pPr algn="just" marL="0" indent="0" lvl="0">
              <a:lnSpc>
                <a:spcPts val="2500"/>
              </a:lnSpc>
            </a:pPr>
            <a:r>
              <a:rPr lang="en-US" b="true" sz="2500">
                <a:solidFill>
                  <a:srgbClr val="11120D"/>
                </a:solidFill>
                <a:latin typeface="Garet Bold"/>
                <a:ea typeface="Garet Bold"/>
                <a:cs typeface="Garet Bold"/>
                <a:sym typeface="Garet Bold"/>
              </a:rPr>
              <a:t>Needs to be a connection between U8 to U18</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816222" y="8158334"/>
            <a:ext cx="2639480"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014</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213222" y="8392927"/>
            <a:ext cx="602999" cy="623382"/>
          </a:xfrm>
          <a:custGeom>
            <a:avLst/>
            <a:gdLst/>
            <a:ahLst/>
            <a:cxnLst/>
            <a:rect r="r" b="b" t="t" l="l"/>
            <a:pathLst>
              <a:path h="623382" w="602999">
                <a:moveTo>
                  <a:pt x="0" y="0"/>
                </a:moveTo>
                <a:lnTo>
                  <a:pt x="603000" y="0"/>
                </a:lnTo>
                <a:lnTo>
                  <a:pt x="603000"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728988" y="3489986"/>
            <a:ext cx="5768314" cy="5768314"/>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7" id="7"/>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8" id="8"/>
          <p:cNvSpPr txBox="true"/>
          <p:nvPr/>
        </p:nvSpPr>
        <p:spPr>
          <a:xfrm rot="0">
            <a:off x="522843" y="1722771"/>
            <a:ext cx="16932858" cy="1155711"/>
          </a:xfrm>
          <a:prstGeom prst="rect">
            <a:avLst/>
          </a:prstGeom>
        </p:spPr>
        <p:txBody>
          <a:bodyPr anchor="t" rtlCol="false" tIns="0" lIns="0" bIns="0" rIns="0">
            <a:spAutoFit/>
          </a:bodyPr>
          <a:lstStyle/>
          <a:p>
            <a:pPr algn="l">
              <a:lnSpc>
                <a:spcPts val="6440"/>
              </a:lnSpc>
            </a:pPr>
            <a:r>
              <a:rPr lang="en-US" b="true" sz="9200" spc="285">
                <a:solidFill>
                  <a:srgbClr val="11120D"/>
                </a:solidFill>
                <a:latin typeface="The Seasons Bold"/>
                <a:ea typeface="The Seasons Bold"/>
                <a:cs typeface="The Seasons Bold"/>
                <a:sym typeface="The Seasons Bold"/>
              </a:rPr>
              <a:t>SESSION FILTER</a:t>
            </a:r>
          </a:p>
        </p:txBody>
      </p:sp>
      <p:grpSp>
        <p:nvGrpSpPr>
          <p:cNvPr name="Group 9" id="9"/>
          <p:cNvGrpSpPr/>
          <p:nvPr/>
        </p:nvGrpSpPr>
        <p:grpSpPr>
          <a:xfrm rot="0">
            <a:off x="13823001" y="5999785"/>
            <a:ext cx="2261153" cy="2261153"/>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1" id="11"/>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12" id="12"/>
          <p:cNvSpPr txBox="true"/>
          <p:nvPr/>
        </p:nvSpPr>
        <p:spPr>
          <a:xfrm rot="0">
            <a:off x="7497302" y="3032927"/>
            <a:ext cx="8055796" cy="2305050"/>
          </a:xfrm>
          <a:prstGeom prst="rect">
            <a:avLst/>
          </a:prstGeom>
        </p:spPr>
        <p:txBody>
          <a:bodyPr anchor="t" rtlCol="false" tIns="0" lIns="0" bIns="0" rIns="0">
            <a:spAutoFit/>
          </a:bodyPr>
          <a:lstStyle/>
          <a:p>
            <a:pPr algn="just">
              <a:lnSpc>
                <a:spcPts val="3000"/>
              </a:lnSpc>
            </a:pPr>
            <a:r>
              <a:rPr lang="en-US" sz="3000" b="true">
                <a:solidFill>
                  <a:srgbClr val="11120D"/>
                </a:solidFill>
                <a:latin typeface="Garet Bold"/>
                <a:ea typeface="Garet Bold"/>
                <a:cs typeface="Garet Bold"/>
                <a:sym typeface="Garet Bold"/>
              </a:rPr>
              <a:t>Coaches Check in with your sessions:</a:t>
            </a:r>
          </a:p>
          <a:p>
            <a:pPr algn="just">
              <a:lnSpc>
                <a:spcPts val="3000"/>
              </a:lnSpc>
            </a:pPr>
          </a:p>
          <a:p>
            <a:pPr algn="just" marL="647700" indent="-323850" lvl="1">
              <a:lnSpc>
                <a:spcPts val="3000"/>
              </a:lnSpc>
              <a:buAutoNum type="arabicPeriod" startAt="1"/>
            </a:pPr>
            <a:r>
              <a:rPr lang="en-US" sz="3000">
                <a:solidFill>
                  <a:srgbClr val="11120D"/>
                </a:solidFill>
                <a:latin typeface="Garet"/>
                <a:ea typeface="Garet"/>
                <a:cs typeface="Garet"/>
                <a:sym typeface="Garet"/>
              </a:rPr>
              <a:t> Is this age appropriate?</a:t>
            </a:r>
          </a:p>
          <a:p>
            <a:pPr algn="just" marL="647700" indent="-323850" lvl="1">
              <a:lnSpc>
                <a:spcPts val="3000"/>
              </a:lnSpc>
              <a:buAutoNum type="arabicPeriod" startAt="1"/>
            </a:pPr>
            <a:r>
              <a:rPr lang="en-US" sz="3000">
                <a:solidFill>
                  <a:srgbClr val="11120D"/>
                </a:solidFill>
                <a:latin typeface="Garet"/>
                <a:ea typeface="Garet"/>
                <a:cs typeface="Garet"/>
                <a:sym typeface="Garet"/>
              </a:rPr>
              <a:t>Is this building skill?</a:t>
            </a:r>
          </a:p>
          <a:p>
            <a:pPr algn="just" marL="647700" indent="-323850" lvl="1">
              <a:lnSpc>
                <a:spcPts val="3000"/>
              </a:lnSpc>
              <a:buAutoNum type="arabicPeriod" startAt="1"/>
            </a:pPr>
            <a:r>
              <a:rPr lang="en-US" sz="3000">
                <a:solidFill>
                  <a:srgbClr val="11120D"/>
                </a:solidFill>
                <a:latin typeface="Garet"/>
                <a:ea typeface="Garet"/>
                <a:cs typeface="Garet"/>
                <a:sym typeface="Garet"/>
              </a:rPr>
              <a:t>Is this building character?</a:t>
            </a:r>
          </a:p>
          <a:p>
            <a:pPr algn="just" marL="647700" indent="-323850" lvl="1">
              <a:lnSpc>
                <a:spcPts val="3000"/>
              </a:lnSpc>
              <a:buAutoNum type="arabicPeriod" startAt="1"/>
            </a:pPr>
            <a:r>
              <a:rPr lang="en-US" sz="3000">
                <a:solidFill>
                  <a:srgbClr val="11120D"/>
                </a:solidFill>
                <a:latin typeface="Garet"/>
                <a:ea typeface="Garet"/>
                <a:cs typeface="Garet"/>
                <a:sym typeface="Garet"/>
              </a:rPr>
              <a:t>Is this building confidence?</a:t>
            </a:r>
          </a:p>
        </p:txBody>
      </p:sp>
      <p:grpSp>
        <p:nvGrpSpPr>
          <p:cNvPr name="Group 13" id="13"/>
          <p:cNvGrpSpPr/>
          <p:nvPr/>
        </p:nvGrpSpPr>
        <p:grpSpPr>
          <a:xfrm rot="0">
            <a:off x="423621" y="4851251"/>
            <a:ext cx="4888701" cy="3541676"/>
            <a:chOff x="0" y="0"/>
            <a:chExt cx="407170" cy="294979"/>
          </a:xfrm>
        </p:grpSpPr>
        <p:sp>
          <p:nvSpPr>
            <p:cNvPr name="Freeform 14" id="14"/>
            <p:cNvSpPr/>
            <p:nvPr/>
          </p:nvSpPr>
          <p:spPr>
            <a:xfrm flipH="false" flipV="false" rot="0">
              <a:off x="0" y="0"/>
              <a:ext cx="407170" cy="294979"/>
            </a:xfrm>
            <a:custGeom>
              <a:avLst/>
              <a:gdLst/>
              <a:ahLst/>
              <a:cxnLst/>
              <a:rect r="r" b="b" t="t" l="l"/>
              <a:pathLst>
                <a:path h="294979" w="407170">
                  <a:moveTo>
                    <a:pt x="0" y="0"/>
                  </a:moveTo>
                  <a:lnTo>
                    <a:pt x="407170" y="0"/>
                  </a:lnTo>
                  <a:lnTo>
                    <a:pt x="407170" y="294979"/>
                  </a:lnTo>
                  <a:lnTo>
                    <a:pt x="0" y="294979"/>
                  </a:lnTo>
                  <a:close/>
                </a:path>
              </a:pathLst>
            </a:custGeom>
            <a:blipFill>
              <a:blip r:embed="rId5"/>
              <a:stretch>
                <a:fillRect l="-7414" t="0" r="-7414" b="0"/>
              </a:stretch>
            </a:blipFill>
          </p:spPr>
        </p:sp>
      </p:grpSp>
      <p:grpSp>
        <p:nvGrpSpPr>
          <p:cNvPr name="Group 15" id="15"/>
          <p:cNvGrpSpPr/>
          <p:nvPr/>
        </p:nvGrpSpPr>
        <p:grpSpPr>
          <a:xfrm rot="0">
            <a:off x="4841723" y="5999785"/>
            <a:ext cx="6458718" cy="3916402"/>
            <a:chOff x="0" y="0"/>
            <a:chExt cx="537934" cy="326189"/>
          </a:xfrm>
        </p:grpSpPr>
        <p:sp>
          <p:nvSpPr>
            <p:cNvPr name="Freeform 16" id="16"/>
            <p:cNvSpPr/>
            <p:nvPr/>
          </p:nvSpPr>
          <p:spPr>
            <a:xfrm flipH="false" flipV="false" rot="0">
              <a:off x="0" y="0"/>
              <a:ext cx="537934" cy="326189"/>
            </a:xfrm>
            <a:custGeom>
              <a:avLst/>
              <a:gdLst/>
              <a:ahLst/>
              <a:cxnLst/>
              <a:rect r="r" b="b" t="t" l="l"/>
              <a:pathLst>
                <a:path h="326189" w="537934">
                  <a:moveTo>
                    <a:pt x="0" y="0"/>
                  </a:moveTo>
                  <a:lnTo>
                    <a:pt x="537934" y="0"/>
                  </a:lnTo>
                  <a:lnTo>
                    <a:pt x="537934" y="326189"/>
                  </a:lnTo>
                  <a:lnTo>
                    <a:pt x="0" y="326189"/>
                  </a:lnTo>
                  <a:close/>
                </a:path>
              </a:pathLst>
            </a:custGeom>
            <a:blipFill>
              <a:blip r:embed="rId6"/>
              <a:stretch>
                <a:fillRect l="0" t="-4871" r="0" b="-4871"/>
              </a:stretch>
            </a:blipFill>
          </p:spPr>
        </p:sp>
      </p:grpSp>
      <p:sp>
        <p:nvSpPr>
          <p:cNvPr name="AutoShape 17" id="17"/>
          <p:cNvSpPr/>
          <p:nvPr/>
        </p:nvSpPr>
        <p:spPr>
          <a:xfrm>
            <a:off x="16487144" y="2878482"/>
            <a:ext cx="384105" cy="0"/>
          </a:xfrm>
          <a:prstGeom prst="line">
            <a:avLst/>
          </a:prstGeom>
          <a:ln cap="flat" w="38100">
            <a:solidFill>
              <a:srgbClr val="11120D"/>
            </a:solidFill>
            <a:prstDash val="solid"/>
            <a:headEnd type="none" len="sm" w="sm"/>
            <a:tailEnd type="none" len="sm" w="sm"/>
          </a:ln>
        </p:spPr>
      </p:sp>
      <p:sp>
        <p:nvSpPr>
          <p:cNvPr name="AutoShape 18" id="18"/>
          <p:cNvSpPr/>
          <p:nvPr/>
        </p:nvSpPr>
        <p:spPr>
          <a:xfrm>
            <a:off x="14916384" y="7447765"/>
            <a:ext cx="2539317" cy="0"/>
          </a:xfrm>
          <a:prstGeom prst="line">
            <a:avLst/>
          </a:prstGeom>
          <a:ln cap="flat" w="19050">
            <a:solidFill>
              <a:srgbClr val="11120D"/>
            </a:solidFill>
            <a:prstDash val="solid"/>
            <a:headEnd type="none" len="sm" w="sm"/>
            <a:tailEnd type="none" len="sm" w="sm"/>
          </a:ln>
        </p:spPr>
      </p:sp>
      <p:sp>
        <p:nvSpPr>
          <p:cNvPr name="TextBox 19" id="19"/>
          <p:cNvSpPr txBox="true"/>
          <p:nvPr/>
        </p:nvSpPr>
        <p:spPr>
          <a:xfrm rot="0">
            <a:off x="13386843" y="640844"/>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Freeform 20" id="20"/>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7"/>
            <a:stretch>
              <a:fillRect l="0" t="0" r="0" b="0"/>
            </a:stretch>
          </a:blipFill>
        </p:spPr>
      </p:sp>
      <p:sp>
        <p:nvSpPr>
          <p:cNvPr name="TextBox 21" id="21"/>
          <p:cNvSpPr txBox="true"/>
          <p:nvPr/>
        </p:nvSpPr>
        <p:spPr>
          <a:xfrm rot="0">
            <a:off x="13823001" y="5471327"/>
            <a:ext cx="3716627" cy="339725"/>
          </a:xfrm>
          <a:prstGeom prst="rect">
            <a:avLst/>
          </a:prstGeom>
        </p:spPr>
        <p:txBody>
          <a:bodyPr anchor="t" rtlCol="false" tIns="0" lIns="0" bIns="0" rIns="0">
            <a:spAutoFit/>
          </a:bodyPr>
          <a:lstStyle/>
          <a:p>
            <a:pPr algn="just" marL="0" indent="0" lvl="0">
              <a:lnSpc>
                <a:spcPts val="2500"/>
              </a:lnSpc>
            </a:pPr>
            <a:r>
              <a:rPr lang="en-US" sz="2500" i="true">
                <a:solidFill>
                  <a:srgbClr val="11120D"/>
                </a:solidFill>
                <a:latin typeface="Garet Italics"/>
                <a:ea typeface="Garet Italics"/>
                <a:cs typeface="Garet Italics"/>
                <a:sym typeface="Garet Italics"/>
              </a:rPr>
              <a:t>Flexibility is essential</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706546" y="8406696"/>
            <a:ext cx="2749155"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015</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000644" y="8323605"/>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423621" y="910275"/>
            <a:ext cx="14529956" cy="2120907"/>
          </a:xfrm>
          <a:prstGeom prst="rect">
            <a:avLst/>
          </a:prstGeom>
        </p:spPr>
        <p:txBody>
          <a:bodyPr anchor="t" rtlCol="false" tIns="0" lIns="0" bIns="0" rIns="0">
            <a:spAutoFit/>
          </a:bodyPr>
          <a:lstStyle/>
          <a:p>
            <a:pPr algn="l">
              <a:lnSpc>
                <a:spcPts val="15399"/>
              </a:lnSpc>
            </a:pPr>
            <a:r>
              <a:rPr lang="en-US" b="true" sz="10999" spc="340">
                <a:solidFill>
                  <a:srgbClr val="11120D"/>
                </a:solidFill>
                <a:latin typeface="The Seasons Bold"/>
                <a:ea typeface="The Seasons Bold"/>
                <a:cs typeface="The Seasons Bold"/>
                <a:sym typeface="The Seasons Bold"/>
              </a:rPr>
              <a:t>REFLECTION</a:t>
            </a:r>
          </a:p>
        </p:txBody>
      </p:sp>
      <p:grpSp>
        <p:nvGrpSpPr>
          <p:cNvPr name="Group 6" id="6"/>
          <p:cNvGrpSpPr/>
          <p:nvPr/>
        </p:nvGrpSpPr>
        <p:grpSpPr>
          <a:xfrm rot="0">
            <a:off x="2554297" y="7694110"/>
            <a:ext cx="1716576" cy="1716576"/>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8" id="8"/>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AutoShape 9" id="9"/>
          <p:cNvSpPr/>
          <p:nvPr/>
        </p:nvSpPr>
        <p:spPr>
          <a:xfrm>
            <a:off x="423621" y="3126432"/>
            <a:ext cx="384105" cy="0"/>
          </a:xfrm>
          <a:prstGeom prst="line">
            <a:avLst/>
          </a:prstGeom>
          <a:ln cap="flat" w="38100">
            <a:solidFill>
              <a:srgbClr val="11120D"/>
            </a:solidFill>
            <a:prstDash val="solid"/>
            <a:headEnd type="none" len="sm" w="sm"/>
            <a:tailEnd type="none" len="sm" w="sm"/>
          </a:ln>
        </p:spPr>
      </p:sp>
      <p:grpSp>
        <p:nvGrpSpPr>
          <p:cNvPr name="Group 10" id="10"/>
          <p:cNvGrpSpPr/>
          <p:nvPr/>
        </p:nvGrpSpPr>
        <p:grpSpPr>
          <a:xfrm rot="0">
            <a:off x="14000644" y="2385560"/>
            <a:ext cx="3845236" cy="3845236"/>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2" id="12"/>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grpSp>
        <p:nvGrpSpPr>
          <p:cNvPr name="Group 13" id="13"/>
          <p:cNvGrpSpPr/>
          <p:nvPr/>
        </p:nvGrpSpPr>
        <p:grpSpPr>
          <a:xfrm rot="0">
            <a:off x="8495587" y="4288190"/>
            <a:ext cx="8763713" cy="3541676"/>
            <a:chOff x="0" y="0"/>
            <a:chExt cx="729912" cy="294979"/>
          </a:xfrm>
        </p:grpSpPr>
        <p:sp>
          <p:nvSpPr>
            <p:cNvPr name="Freeform 14" id="14"/>
            <p:cNvSpPr/>
            <p:nvPr/>
          </p:nvSpPr>
          <p:spPr>
            <a:xfrm flipH="false" flipV="false" rot="0">
              <a:off x="0" y="0"/>
              <a:ext cx="729912" cy="294979"/>
            </a:xfrm>
            <a:custGeom>
              <a:avLst/>
              <a:gdLst/>
              <a:ahLst/>
              <a:cxnLst/>
              <a:rect r="r" b="b" t="t" l="l"/>
              <a:pathLst>
                <a:path h="294979" w="729912">
                  <a:moveTo>
                    <a:pt x="0" y="0"/>
                  </a:moveTo>
                  <a:lnTo>
                    <a:pt x="729912" y="0"/>
                  </a:lnTo>
                  <a:lnTo>
                    <a:pt x="729912" y="294979"/>
                  </a:lnTo>
                  <a:lnTo>
                    <a:pt x="0" y="294979"/>
                  </a:lnTo>
                  <a:close/>
                </a:path>
              </a:pathLst>
            </a:custGeom>
            <a:blipFill>
              <a:blip r:embed="rId5"/>
              <a:stretch>
                <a:fillRect l="0" t="-86490" r="0" b="-39359"/>
              </a:stretch>
            </a:blipFill>
          </p:spPr>
        </p:sp>
      </p:grpSp>
      <p:grpSp>
        <p:nvGrpSpPr>
          <p:cNvPr name="Group 15" id="15"/>
          <p:cNvGrpSpPr/>
          <p:nvPr/>
        </p:nvGrpSpPr>
        <p:grpSpPr>
          <a:xfrm rot="0">
            <a:off x="14000644" y="2223141"/>
            <a:ext cx="1411805" cy="1411805"/>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7" id="17"/>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18" id="18"/>
          <p:cNvSpPr txBox="true"/>
          <p:nvPr/>
        </p:nvSpPr>
        <p:spPr>
          <a:xfrm rot="0">
            <a:off x="423621" y="4050736"/>
            <a:ext cx="7888167" cy="2405380"/>
          </a:xfrm>
          <a:prstGeom prst="rect">
            <a:avLst/>
          </a:prstGeom>
        </p:spPr>
        <p:txBody>
          <a:bodyPr anchor="t" rtlCol="false" tIns="0" lIns="0" bIns="0" rIns="0">
            <a:spAutoFit/>
          </a:bodyPr>
          <a:lstStyle/>
          <a:p>
            <a:pPr algn="just">
              <a:lnSpc>
                <a:spcPts val="3199"/>
              </a:lnSpc>
            </a:pPr>
            <a:r>
              <a:rPr lang="en-US" b="true" sz="3199" i="true">
                <a:solidFill>
                  <a:srgbClr val="11120D"/>
                </a:solidFill>
                <a:latin typeface="Garet Bold Italics"/>
                <a:ea typeface="Garet Bold Italics"/>
                <a:cs typeface="Garet Bold Italics"/>
                <a:sym typeface="Garet Bold Italics"/>
              </a:rPr>
              <a:t>Write Down:</a:t>
            </a:r>
          </a:p>
          <a:p>
            <a:pPr algn="just">
              <a:lnSpc>
                <a:spcPts val="3199"/>
              </a:lnSpc>
            </a:pPr>
          </a:p>
          <a:p>
            <a:pPr algn="just" marL="690879" indent="-345439" lvl="1">
              <a:lnSpc>
                <a:spcPts val="3199"/>
              </a:lnSpc>
              <a:buFont typeface="Arial"/>
              <a:buChar char="•"/>
            </a:pPr>
            <a:r>
              <a:rPr lang="en-US" sz="3199">
                <a:solidFill>
                  <a:srgbClr val="11120D"/>
                </a:solidFill>
                <a:latin typeface="Garet"/>
                <a:ea typeface="Garet"/>
                <a:cs typeface="Garet"/>
                <a:sym typeface="Garet"/>
              </a:rPr>
              <a:t>One thing you over emphasize</a:t>
            </a:r>
          </a:p>
          <a:p>
            <a:pPr algn="just" marL="690879" indent="-345439" lvl="1">
              <a:lnSpc>
                <a:spcPts val="3199"/>
              </a:lnSpc>
              <a:buFont typeface="Arial"/>
              <a:buChar char="•"/>
            </a:pPr>
            <a:r>
              <a:rPr lang="en-US" sz="3199">
                <a:solidFill>
                  <a:srgbClr val="11120D"/>
                </a:solidFill>
                <a:latin typeface="Garet"/>
                <a:ea typeface="Garet"/>
                <a:cs typeface="Garet"/>
                <a:sym typeface="Garet"/>
              </a:rPr>
              <a:t>One thing you under emphasize</a:t>
            </a:r>
          </a:p>
          <a:p>
            <a:pPr algn="just" marL="690879" indent="-345439" lvl="1">
              <a:lnSpc>
                <a:spcPts val="3199"/>
              </a:lnSpc>
              <a:buFont typeface="Arial"/>
              <a:buChar char="•"/>
            </a:pPr>
            <a:r>
              <a:rPr lang="en-US" sz="3199">
                <a:solidFill>
                  <a:srgbClr val="11120D"/>
                </a:solidFill>
                <a:latin typeface="Garet"/>
                <a:ea typeface="Garet"/>
                <a:cs typeface="Garet"/>
                <a:sym typeface="Garet"/>
              </a:rPr>
              <a:t>One change you will make this season</a:t>
            </a:r>
          </a:p>
        </p:txBody>
      </p:sp>
      <p:sp>
        <p:nvSpPr>
          <p:cNvPr name="TextBox 19" id="19"/>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Freeform 20" id="20"/>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6"/>
            <a:stretch>
              <a:fillRect l="0" t="0" r="0"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1164" y="0"/>
            <a:ext cx="10176454" cy="10287000"/>
            <a:chOff x="0" y="0"/>
            <a:chExt cx="804066" cy="812800"/>
          </a:xfrm>
        </p:grpSpPr>
        <p:sp>
          <p:nvSpPr>
            <p:cNvPr name="Freeform 3" id="3"/>
            <p:cNvSpPr/>
            <p:nvPr/>
          </p:nvSpPr>
          <p:spPr>
            <a:xfrm flipH="false" flipV="false" rot="0">
              <a:off x="0" y="0"/>
              <a:ext cx="804066" cy="812800"/>
            </a:xfrm>
            <a:custGeom>
              <a:avLst/>
              <a:gdLst/>
              <a:ahLst/>
              <a:cxnLst/>
              <a:rect r="r" b="b" t="t" l="l"/>
              <a:pathLst>
                <a:path h="812800" w="804066">
                  <a:moveTo>
                    <a:pt x="0" y="0"/>
                  </a:moveTo>
                  <a:lnTo>
                    <a:pt x="804066" y="0"/>
                  </a:lnTo>
                  <a:lnTo>
                    <a:pt x="804066" y="812800"/>
                  </a:lnTo>
                  <a:lnTo>
                    <a:pt x="0" y="812800"/>
                  </a:lnTo>
                  <a:close/>
                </a:path>
              </a:pathLst>
            </a:custGeom>
            <a:blipFill>
              <a:blip r:embed="rId3"/>
              <a:stretch>
                <a:fillRect l="-18204" t="0" r="-33700" b="0"/>
              </a:stretch>
            </a:blipFill>
          </p:spPr>
        </p:sp>
      </p:grpSp>
      <p:grpSp>
        <p:nvGrpSpPr>
          <p:cNvPr name="Group 4" id="4"/>
          <p:cNvGrpSpPr/>
          <p:nvPr/>
        </p:nvGrpSpPr>
        <p:grpSpPr>
          <a:xfrm rot="0">
            <a:off x="13764019" y="5000917"/>
            <a:ext cx="3086100" cy="30861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6" id="6"/>
            <p:cNvSpPr txBox="true"/>
            <p:nvPr/>
          </p:nvSpPr>
          <p:spPr>
            <a:xfrm>
              <a:off x="76200" y="123825"/>
              <a:ext cx="660400" cy="612775"/>
            </a:xfrm>
            <a:prstGeom prst="rect">
              <a:avLst/>
            </a:prstGeom>
          </p:spPr>
          <p:txBody>
            <a:bodyPr anchor="ctr" rtlCol="false" tIns="50800" lIns="50800" bIns="50800" rIns="50800"/>
            <a:lstStyle/>
            <a:p>
              <a:pPr algn="ctr">
                <a:lnSpc>
                  <a:spcPts val="2400"/>
                </a:lnSpc>
              </a:pPr>
            </a:p>
          </p:txBody>
        </p:sp>
      </p:grpSp>
      <p:grpSp>
        <p:nvGrpSpPr>
          <p:cNvPr name="Group 7" id="7"/>
          <p:cNvGrpSpPr/>
          <p:nvPr/>
        </p:nvGrpSpPr>
        <p:grpSpPr>
          <a:xfrm rot="0">
            <a:off x="13620802" y="6915684"/>
            <a:ext cx="1332776" cy="1332776"/>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9" id="9"/>
            <p:cNvSpPr txBox="true"/>
            <p:nvPr/>
          </p:nvSpPr>
          <p:spPr>
            <a:xfrm>
              <a:off x="76200" y="123825"/>
              <a:ext cx="660400" cy="612775"/>
            </a:xfrm>
            <a:prstGeom prst="rect">
              <a:avLst/>
            </a:prstGeom>
          </p:spPr>
          <p:txBody>
            <a:bodyPr anchor="ctr" rtlCol="false" tIns="50800" lIns="50800" bIns="50800" rIns="50800"/>
            <a:lstStyle/>
            <a:p>
              <a:pPr algn="ctr">
                <a:lnSpc>
                  <a:spcPts val="2400"/>
                </a:lnSpc>
              </a:pPr>
            </a:p>
          </p:txBody>
        </p:sp>
      </p:grpSp>
      <p:grpSp>
        <p:nvGrpSpPr>
          <p:cNvPr name="Group 10" id="10"/>
          <p:cNvGrpSpPr/>
          <p:nvPr/>
        </p:nvGrpSpPr>
        <p:grpSpPr>
          <a:xfrm rot="0">
            <a:off x="16256032" y="5332071"/>
            <a:ext cx="594087" cy="594087"/>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2" id="12"/>
            <p:cNvSpPr txBox="true"/>
            <p:nvPr/>
          </p:nvSpPr>
          <p:spPr>
            <a:xfrm>
              <a:off x="76200" y="123825"/>
              <a:ext cx="660400" cy="612775"/>
            </a:xfrm>
            <a:prstGeom prst="rect">
              <a:avLst/>
            </a:prstGeom>
          </p:spPr>
          <p:txBody>
            <a:bodyPr anchor="ctr" rtlCol="false" tIns="50800" lIns="50800" bIns="50800" rIns="50800"/>
            <a:lstStyle/>
            <a:p>
              <a:pPr algn="ctr">
                <a:lnSpc>
                  <a:spcPts val="2400"/>
                </a:lnSpc>
              </a:pPr>
            </a:p>
          </p:txBody>
        </p:sp>
      </p:grpSp>
      <p:sp>
        <p:nvSpPr>
          <p:cNvPr name="TextBox 13" id="13"/>
          <p:cNvSpPr txBox="true"/>
          <p:nvPr/>
        </p:nvSpPr>
        <p:spPr>
          <a:xfrm rot="0">
            <a:off x="14073514" y="8158334"/>
            <a:ext cx="3382188"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016</a:t>
            </a:r>
          </a:p>
        </p:txBody>
      </p:sp>
      <p:sp>
        <p:nvSpPr>
          <p:cNvPr name="Freeform 14" id="14"/>
          <p:cNvSpPr/>
          <p:nvPr/>
        </p:nvSpPr>
        <p:spPr>
          <a:xfrm flipH="false" flipV="false" rot="0">
            <a:off x="14587393" y="8323605"/>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15" id="15"/>
          <p:cNvSpPr/>
          <p:nvPr/>
        </p:nvSpPr>
        <p:spPr>
          <a:xfrm>
            <a:off x="15307211" y="6812345"/>
            <a:ext cx="2539317" cy="0"/>
          </a:xfrm>
          <a:prstGeom prst="line">
            <a:avLst/>
          </a:prstGeom>
          <a:ln cap="flat" w="19050">
            <a:solidFill>
              <a:srgbClr val="11120D"/>
            </a:solidFill>
            <a:prstDash val="solid"/>
            <a:headEnd type="none" len="sm" w="sm"/>
            <a:tailEnd type="none" len="sm" w="sm"/>
          </a:ln>
        </p:spPr>
      </p:sp>
      <p:sp>
        <p:nvSpPr>
          <p:cNvPr name="TextBox 16" id="16"/>
          <p:cNvSpPr txBox="true"/>
          <p:nvPr/>
        </p:nvSpPr>
        <p:spPr>
          <a:xfrm rot="0">
            <a:off x="4970673" y="1533525"/>
            <a:ext cx="12875855" cy="2124124"/>
          </a:xfrm>
          <a:prstGeom prst="rect">
            <a:avLst/>
          </a:prstGeom>
        </p:spPr>
        <p:txBody>
          <a:bodyPr anchor="t" rtlCol="false" tIns="0" lIns="0" bIns="0" rIns="0">
            <a:spAutoFit/>
          </a:bodyPr>
          <a:lstStyle/>
          <a:p>
            <a:pPr algn="r">
              <a:lnSpc>
                <a:spcPts val="11771"/>
              </a:lnSpc>
            </a:pPr>
            <a:r>
              <a:rPr lang="en-US" b="true" sz="17059" spc="528">
                <a:solidFill>
                  <a:srgbClr val="11120D"/>
                </a:solidFill>
                <a:latin typeface="The Seasons Bold"/>
                <a:ea typeface="The Seasons Bold"/>
                <a:cs typeface="The Seasons Bold"/>
                <a:sym typeface="The Seasons Bold"/>
              </a:rPr>
              <a:t>REMEMBER</a:t>
            </a:r>
          </a:p>
        </p:txBody>
      </p:sp>
      <p:sp>
        <p:nvSpPr>
          <p:cNvPr name="Freeform 17" id="17"/>
          <p:cNvSpPr/>
          <p:nvPr/>
        </p:nvSpPr>
        <p:spPr>
          <a:xfrm flipH="false" flipV="false" rot="0">
            <a:off x="14442764" y="8811244"/>
            <a:ext cx="144628" cy="271487"/>
          </a:xfrm>
          <a:custGeom>
            <a:avLst/>
            <a:gdLst/>
            <a:ahLst/>
            <a:cxnLst/>
            <a:rect r="r" b="b" t="t" l="l"/>
            <a:pathLst>
              <a:path h="271487" w="144628">
                <a:moveTo>
                  <a:pt x="0" y="0"/>
                </a:moveTo>
                <a:lnTo>
                  <a:pt x="144629" y="0"/>
                </a:lnTo>
                <a:lnTo>
                  <a:pt x="144629" y="271487"/>
                </a:lnTo>
                <a:lnTo>
                  <a:pt x="0" y="2714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8" id="18"/>
          <p:cNvSpPr/>
          <p:nvPr/>
        </p:nvSpPr>
        <p:spPr>
          <a:xfrm flipH="true" flipV="false" rot="0">
            <a:off x="11552856" y="8811244"/>
            <a:ext cx="144628" cy="271487"/>
          </a:xfrm>
          <a:custGeom>
            <a:avLst/>
            <a:gdLst/>
            <a:ahLst/>
            <a:cxnLst/>
            <a:rect r="r" b="b" t="t" l="l"/>
            <a:pathLst>
              <a:path h="271487" w="144628">
                <a:moveTo>
                  <a:pt x="144629" y="0"/>
                </a:moveTo>
                <a:lnTo>
                  <a:pt x="0" y="0"/>
                </a:lnTo>
                <a:lnTo>
                  <a:pt x="0" y="271487"/>
                </a:lnTo>
                <a:lnTo>
                  <a:pt x="144629" y="271487"/>
                </a:lnTo>
                <a:lnTo>
                  <a:pt x="144629"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AutoShape 19" id="19"/>
          <p:cNvSpPr/>
          <p:nvPr/>
        </p:nvSpPr>
        <p:spPr>
          <a:xfrm>
            <a:off x="423621" y="9795929"/>
            <a:ext cx="2539317" cy="0"/>
          </a:xfrm>
          <a:prstGeom prst="line">
            <a:avLst/>
          </a:prstGeom>
          <a:ln cap="flat" w="19050">
            <a:solidFill>
              <a:srgbClr val="F3F3F3"/>
            </a:solidFill>
            <a:prstDash val="solid"/>
            <a:headEnd type="none" len="sm" w="sm"/>
            <a:tailEnd type="none" len="sm" w="sm"/>
          </a:ln>
        </p:spPr>
      </p:sp>
      <p:sp>
        <p:nvSpPr>
          <p:cNvPr name="TextBox 20" id="20"/>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Freeform 21" id="21"/>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8"/>
            <a:stretch>
              <a:fillRect l="0" t="0" r="0" b="0"/>
            </a:stretch>
          </a:blipFill>
        </p:spPr>
      </p:sp>
      <p:sp>
        <p:nvSpPr>
          <p:cNvPr name="TextBox 22" id="22"/>
          <p:cNvSpPr txBox="true"/>
          <p:nvPr/>
        </p:nvSpPr>
        <p:spPr>
          <a:xfrm rot="0">
            <a:off x="10343106" y="3733849"/>
            <a:ext cx="6916194" cy="1605280"/>
          </a:xfrm>
          <a:prstGeom prst="rect">
            <a:avLst/>
          </a:prstGeom>
        </p:spPr>
        <p:txBody>
          <a:bodyPr anchor="t" rtlCol="false" tIns="0" lIns="0" bIns="0" rIns="0">
            <a:spAutoFit/>
          </a:bodyPr>
          <a:lstStyle/>
          <a:p>
            <a:pPr algn="just">
              <a:lnSpc>
                <a:spcPts val="3199"/>
              </a:lnSpc>
            </a:pPr>
            <a:r>
              <a:rPr lang="en-US" sz="3199" b="true">
                <a:solidFill>
                  <a:srgbClr val="11120D"/>
                </a:solidFill>
                <a:latin typeface="Garet Bold"/>
                <a:ea typeface="Garet Bold"/>
                <a:cs typeface="Garet Bold"/>
                <a:sym typeface="Garet Bold"/>
              </a:rPr>
              <a:t>We build players.</a:t>
            </a:r>
          </a:p>
          <a:p>
            <a:pPr algn="just">
              <a:lnSpc>
                <a:spcPts val="3199"/>
              </a:lnSpc>
            </a:pPr>
            <a:r>
              <a:rPr lang="en-US" sz="3199" b="true">
                <a:solidFill>
                  <a:srgbClr val="11120D"/>
                </a:solidFill>
                <a:latin typeface="Garet Bold"/>
                <a:ea typeface="Garet Bold"/>
                <a:cs typeface="Garet Bold"/>
                <a:sym typeface="Garet Bold"/>
              </a:rPr>
              <a:t>We build people.</a:t>
            </a:r>
          </a:p>
          <a:p>
            <a:pPr algn="just">
              <a:lnSpc>
                <a:spcPts val="3199"/>
              </a:lnSpc>
            </a:pPr>
          </a:p>
          <a:p>
            <a:pPr algn="just">
              <a:lnSpc>
                <a:spcPts val="3199"/>
              </a:lnSpc>
            </a:pPr>
            <a:r>
              <a:rPr lang="en-US" sz="3199" i="true">
                <a:solidFill>
                  <a:srgbClr val="11120D"/>
                </a:solidFill>
                <a:latin typeface="Garet Italics"/>
                <a:ea typeface="Garet Italics"/>
                <a:cs typeface="Garet Italics"/>
                <a:sym typeface="Garet Italics"/>
              </a:rPr>
              <a:t>Results will follow.</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3F3F3"/>
        </a:solidFill>
      </p:bgPr>
    </p:bg>
    <p:spTree>
      <p:nvGrpSpPr>
        <p:cNvPr id="1" name=""/>
        <p:cNvGrpSpPr/>
        <p:nvPr/>
      </p:nvGrpSpPr>
      <p:grpSpPr>
        <a:xfrm>
          <a:off x="0" y="0"/>
          <a:ext cx="0" cy="0"/>
          <a:chOff x="0" y="0"/>
          <a:chExt cx="0" cy="0"/>
        </a:xfrm>
      </p:grpSpPr>
      <p:sp>
        <p:nvSpPr>
          <p:cNvPr name="TextBox 2" id="2"/>
          <p:cNvSpPr txBox="true"/>
          <p:nvPr/>
        </p:nvSpPr>
        <p:spPr>
          <a:xfrm rot="0">
            <a:off x="13665998" y="8158334"/>
            <a:ext cx="3789704"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000</a:t>
            </a:r>
          </a:p>
        </p:txBody>
      </p:sp>
      <p:sp>
        <p:nvSpPr>
          <p:cNvPr name="Freeform 3" id="3"/>
          <p:cNvSpPr/>
          <p:nvPr/>
        </p:nvSpPr>
        <p:spPr>
          <a:xfrm flipH="false" flipV="false" rot="0">
            <a:off x="14015172" y="8323765"/>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423621" y="6341984"/>
            <a:ext cx="6960301" cy="3621378"/>
            <a:chOff x="0" y="0"/>
            <a:chExt cx="549950" cy="286134"/>
          </a:xfrm>
        </p:grpSpPr>
        <p:sp>
          <p:nvSpPr>
            <p:cNvPr name="Freeform 5" id="5"/>
            <p:cNvSpPr/>
            <p:nvPr/>
          </p:nvSpPr>
          <p:spPr>
            <a:xfrm flipH="false" flipV="false" rot="0">
              <a:off x="0" y="0"/>
              <a:ext cx="549950" cy="286134"/>
            </a:xfrm>
            <a:custGeom>
              <a:avLst/>
              <a:gdLst/>
              <a:ahLst/>
              <a:cxnLst/>
              <a:rect r="r" b="b" t="t" l="l"/>
              <a:pathLst>
                <a:path h="286134" w="549950">
                  <a:moveTo>
                    <a:pt x="0" y="0"/>
                  </a:moveTo>
                  <a:lnTo>
                    <a:pt x="549950" y="0"/>
                  </a:lnTo>
                  <a:lnTo>
                    <a:pt x="549950" y="286134"/>
                  </a:lnTo>
                  <a:lnTo>
                    <a:pt x="0" y="286134"/>
                  </a:lnTo>
                  <a:close/>
                </a:path>
              </a:pathLst>
            </a:custGeom>
            <a:blipFill>
              <a:blip r:embed="rId4"/>
              <a:stretch>
                <a:fillRect l="0" t="-30548" r="0" b="-1545"/>
              </a:stretch>
            </a:blipFill>
          </p:spPr>
        </p:sp>
      </p:grpSp>
      <p:sp>
        <p:nvSpPr>
          <p:cNvPr name="AutoShape 6" id="6"/>
          <p:cNvSpPr/>
          <p:nvPr/>
        </p:nvSpPr>
        <p:spPr>
          <a:xfrm>
            <a:off x="611923" y="9795929"/>
            <a:ext cx="2539317" cy="0"/>
          </a:xfrm>
          <a:prstGeom prst="line">
            <a:avLst/>
          </a:prstGeom>
          <a:ln cap="flat" w="19050">
            <a:solidFill>
              <a:srgbClr val="F3F3F3"/>
            </a:solidFill>
            <a:prstDash val="solid"/>
            <a:headEnd type="none" len="sm" w="sm"/>
            <a:tailEnd type="none" len="sm" w="sm"/>
          </a:ln>
        </p:spPr>
      </p:sp>
      <p:grpSp>
        <p:nvGrpSpPr>
          <p:cNvPr name="Group 7" id="7"/>
          <p:cNvGrpSpPr/>
          <p:nvPr/>
        </p:nvGrpSpPr>
        <p:grpSpPr>
          <a:xfrm rot="0">
            <a:off x="9772858" y="4675530"/>
            <a:ext cx="7172031" cy="3086100"/>
            <a:chOff x="0" y="0"/>
            <a:chExt cx="1888930" cy="812800"/>
          </a:xfrm>
        </p:grpSpPr>
        <p:sp>
          <p:nvSpPr>
            <p:cNvPr name="Freeform 8" id="8"/>
            <p:cNvSpPr/>
            <p:nvPr/>
          </p:nvSpPr>
          <p:spPr>
            <a:xfrm flipH="false" flipV="false" rot="0">
              <a:off x="0" y="0"/>
              <a:ext cx="1888930" cy="812800"/>
            </a:xfrm>
            <a:custGeom>
              <a:avLst/>
              <a:gdLst/>
              <a:ahLst/>
              <a:cxnLst/>
              <a:rect r="r" b="b" t="t" l="l"/>
              <a:pathLst>
                <a:path h="812800" w="1888930">
                  <a:moveTo>
                    <a:pt x="0" y="0"/>
                  </a:moveTo>
                  <a:lnTo>
                    <a:pt x="1888930" y="0"/>
                  </a:lnTo>
                  <a:lnTo>
                    <a:pt x="1888930" y="812800"/>
                  </a:lnTo>
                  <a:lnTo>
                    <a:pt x="0" y="812800"/>
                  </a:lnTo>
                  <a:close/>
                </a:path>
              </a:pathLst>
            </a:custGeom>
            <a:solidFill>
              <a:srgbClr val="1B5408"/>
            </a:solidFill>
          </p:spPr>
        </p:sp>
        <p:sp>
          <p:nvSpPr>
            <p:cNvPr name="TextBox 9" id="9"/>
            <p:cNvSpPr txBox="true"/>
            <p:nvPr/>
          </p:nvSpPr>
          <p:spPr>
            <a:xfrm>
              <a:off x="0" y="38100"/>
              <a:ext cx="1888930" cy="774700"/>
            </a:xfrm>
            <a:prstGeom prst="rect">
              <a:avLst/>
            </a:prstGeom>
          </p:spPr>
          <p:txBody>
            <a:bodyPr anchor="ctr" rtlCol="false" tIns="50800" lIns="50800" bIns="50800" rIns="50800"/>
            <a:lstStyle/>
            <a:p>
              <a:pPr algn="ctr">
                <a:lnSpc>
                  <a:spcPts val="2000"/>
                </a:lnSpc>
              </a:pPr>
            </a:p>
          </p:txBody>
        </p:sp>
      </p:grpSp>
      <p:grpSp>
        <p:nvGrpSpPr>
          <p:cNvPr name="Group 10" id="10"/>
          <p:cNvGrpSpPr/>
          <p:nvPr/>
        </p:nvGrpSpPr>
        <p:grpSpPr>
          <a:xfrm rot="0">
            <a:off x="12965169" y="1028700"/>
            <a:ext cx="4490533" cy="6079885"/>
            <a:chOff x="0" y="0"/>
            <a:chExt cx="354808" cy="480386"/>
          </a:xfrm>
        </p:grpSpPr>
        <p:sp>
          <p:nvSpPr>
            <p:cNvPr name="Freeform 11" id="11"/>
            <p:cNvSpPr/>
            <p:nvPr/>
          </p:nvSpPr>
          <p:spPr>
            <a:xfrm flipH="false" flipV="false" rot="0">
              <a:off x="0" y="0"/>
              <a:ext cx="354808" cy="480386"/>
            </a:xfrm>
            <a:custGeom>
              <a:avLst/>
              <a:gdLst/>
              <a:ahLst/>
              <a:cxnLst/>
              <a:rect r="r" b="b" t="t" l="l"/>
              <a:pathLst>
                <a:path h="480386" w="354808">
                  <a:moveTo>
                    <a:pt x="0" y="0"/>
                  </a:moveTo>
                  <a:lnTo>
                    <a:pt x="354808" y="0"/>
                  </a:lnTo>
                  <a:lnTo>
                    <a:pt x="354808" y="480386"/>
                  </a:lnTo>
                  <a:lnTo>
                    <a:pt x="0" y="480386"/>
                  </a:lnTo>
                  <a:close/>
                </a:path>
              </a:pathLst>
            </a:custGeom>
            <a:blipFill>
              <a:blip r:embed="rId5"/>
              <a:stretch>
                <a:fillRect l="-29728" t="0" r="-29728" b="0"/>
              </a:stretch>
            </a:blipFill>
          </p:spPr>
        </p:sp>
      </p:grpSp>
      <p:grpSp>
        <p:nvGrpSpPr>
          <p:cNvPr name="Group 12" id="12"/>
          <p:cNvGrpSpPr/>
          <p:nvPr/>
        </p:nvGrpSpPr>
        <p:grpSpPr>
          <a:xfrm rot="0">
            <a:off x="17817792" y="1900434"/>
            <a:ext cx="3086100" cy="3086100"/>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4" id="14"/>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15" id="15"/>
          <p:cNvSpPr txBox="true"/>
          <p:nvPr/>
        </p:nvSpPr>
        <p:spPr>
          <a:xfrm rot="-5400000">
            <a:off x="5382643" y="5376002"/>
            <a:ext cx="7836553" cy="1022352"/>
          </a:xfrm>
          <a:prstGeom prst="rect">
            <a:avLst/>
          </a:prstGeom>
        </p:spPr>
        <p:txBody>
          <a:bodyPr anchor="t" rtlCol="false" tIns="0" lIns="0" bIns="0" rIns="0">
            <a:spAutoFit/>
          </a:bodyPr>
          <a:lstStyle/>
          <a:p>
            <a:pPr algn="l">
              <a:lnSpc>
                <a:spcPts val="5600"/>
              </a:lnSpc>
            </a:pPr>
            <a:r>
              <a:rPr lang="en-US" b="true" sz="8000" spc="248">
                <a:solidFill>
                  <a:srgbClr val="11120D"/>
                </a:solidFill>
                <a:latin typeface="The Seasons Bold"/>
                <a:ea typeface="The Seasons Bold"/>
                <a:cs typeface="The Seasons Bold"/>
                <a:sym typeface="The Seasons Bold"/>
              </a:rPr>
              <a:t>DEVELOPMENT</a:t>
            </a:r>
          </a:p>
        </p:txBody>
      </p:sp>
      <p:sp>
        <p:nvSpPr>
          <p:cNvPr name="TextBox 16" id="16"/>
          <p:cNvSpPr txBox="true"/>
          <p:nvPr/>
        </p:nvSpPr>
        <p:spPr>
          <a:xfrm rot="0">
            <a:off x="522843" y="2131934"/>
            <a:ext cx="6960301" cy="4210050"/>
          </a:xfrm>
          <a:prstGeom prst="rect">
            <a:avLst/>
          </a:prstGeom>
        </p:spPr>
        <p:txBody>
          <a:bodyPr anchor="t" rtlCol="false" tIns="0" lIns="0" bIns="0" rIns="0">
            <a:spAutoFit/>
          </a:bodyPr>
          <a:lstStyle/>
          <a:p>
            <a:pPr algn="just">
              <a:lnSpc>
                <a:spcPts val="3000"/>
              </a:lnSpc>
            </a:pPr>
            <a:r>
              <a:rPr lang="en-US" sz="3000" b="true">
                <a:solidFill>
                  <a:srgbClr val="11120D"/>
                </a:solidFill>
                <a:latin typeface="Garet Bold"/>
                <a:ea typeface="Garet Bold"/>
                <a:cs typeface="Garet Bold"/>
                <a:sym typeface="Garet Bold"/>
              </a:rPr>
              <a:t>Youth sports is too focused on:</a:t>
            </a:r>
          </a:p>
          <a:p>
            <a:pPr algn="just">
              <a:lnSpc>
                <a:spcPts val="3000"/>
              </a:lnSpc>
            </a:pPr>
          </a:p>
          <a:p>
            <a:pPr algn="just">
              <a:lnSpc>
                <a:spcPts val="3000"/>
              </a:lnSpc>
            </a:pPr>
            <a:r>
              <a:rPr lang="en-US" sz="3000">
                <a:solidFill>
                  <a:srgbClr val="11120D"/>
                </a:solidFill>
                <a:latin typeface="Garet"/>
                <a:ea typeface="Garet"/>
                <a:cs typeface="Garet"/>
                <a:sym typeface="Garet"/>
              </a:rPr>
              <a:t>• Results</a:t>
            </a:r>
          </a:p>
          <a:p>
            <a:pPr algn="just">
              <a:lnSpc>
                <a:spcPts val="3000"/>
              </a:lnSpc>
            </a:pPr>
            <a:r>
              <a:rPr lang="en-US" sz="3000">
                <a:solidFill>
                  <a:srgbClr val="11120D"/>
                </a:solidFill>
                <a:latin typeface="Garet"/>
                <a:ea typeface="Garet"/>
                <a:cs typeface="Garet"/>
                <a:sym typeface="Garet"/>
              </a:rPr>
              <a:t>• Rankings</a:t>
            </a:r>
          </a:p>
          <a:p>
            <a:pPr algn="just">
              <a:lnSpc>
                <a:spcPts val="3000"/>
              </a:lnSpc>
            </a:pPr>
            <a:r>
              <a:rPr lang="en-US" sz="3000">
                <a:solidFill>
                  <a:srgbClr val="11120D"/>
                </a:solidFill>
                <a:latin typeface="Garet"/>
                <a:ea typeface="Garet"/>
                <a:cs typeface="Garet"/>
                <a:sym typeface="Garet"/>
              </a:rPr>
              <a:t>• Trophies</a:t>
            </a:r>
          </a:p>
          <a:p>
            <a:pPr algn="just">
              <a:lnSpc>
                <a:spcPts val="3000"/>
              </a:lnSpc>
            </a:pPr>
          </a:p>
          <a:p>
            <a:pPr algn="just">
              <a:lnSpc>
                <a:spcPts val="3000"/>
              </a:lnSpc>
            </a:pPr>
            <a:r>
              <a:rPr lang="en-US" sz="3000" b="true">
                <a:solidFill>
                  <a:srgbClr val="11120D"/>
                </a:solidFill>
                <a:latin typeface="Garet Bold"/>
                <a:ea typeface="Garet Bold"/>
                <a:cs typeface="Garet Bold"/>
                <a:sym typeface="Garet Bold"/>
              </a:rPr>
              <a:t>We focus on:</a:t>
            </a:r>
          </a:p>
          <a:p>
            <a:pPr algn="just">
              <a:lnSpc>
                <a:spcPts val="3000"/>
              </a:lnSpc>
            </a:pPr>
          </a:p>
          <a:p>
            <a:pPr algn="just">
              <a:lnSpc>
                <a:spcPts val="3000"/>
              </a:lnSpc>
            </a:pPr>
            <a:r>
              <a:rPr lang="en-US" sz="3000">
                <a:solidFill>
                  <a:srgbClr val="11120D"/>
                </a:solidFill>
                <a:latin typeface="Garet"/>
                <a:ea typeface="Garet"/>
                <a:cs typeface="Garet"/>
                <a:sym typeface="Garet"/>
              </a:rPr>
              <a:t>• Development</a:t>
            </a:r>
          </a:p>
          <a:p>
            <a:pPr algn="just">
              <a:lnSpc>
                <a:spcPts val="3000"/>
              </a:lnSpc>
            </a:pPr>
            <a:r>
              <a:rPr lang="en-US" sz="3000">
                <a:solidFill>
                  <a:srgbClr val="11120D"/>
                </a:solidFill>
                <a:latin typeface="Garet"/>
                <a:ea typeface="Garet"/>
                <a:cs typeface="Garet"/>
                <a:sym typeface="Garet"/>
              </a:rPr>
              <a:t>• Confidence</a:t>
            </a:r>
          </a:p>
          <a:p>
            <a:pPr algn="just" marL="0" indent="0" lvl="0">
              <a:lnSpc>
                <a:spcPts val="3000"/>
              </a:lnSpc>
            </a:pPr>
            <a:r>
              <a:rPr lang="en-US" sz="3000">
                <a:solidFill>
                  <a:srgbClr val="11120D"/>
                </a:solidFill>
                <a:latin typeface="Garet"/>
                <a:ea typeface="Garet"/>
                <a:cs typeface="Garet"/>
                <a:sym typeface="Garet"/>
              </a:rPr>
              <a:t>• Long-term growth</a:t>
            </a:r>
          </a:p>
        </p:txBody>
      </p:sp>
      <p:sp>
        <p:nvSpPr>
          <p:cNvPr name="TextBox 17" id="17"/>
          <p:cNvSpPr txBox="true"/>
          <p:nvPr/>
        </p:nvSpPr>
        <p:spPr>
          <a:xfrm rot="0">
            <a:off x="1483040" y="551418"/>
            <a:ext cx="11482128" cy="1523365"/>
          </a:xfrm>
          <a:prstGeom prst="rect">
            <a:avLst/>
          </a:prstGeom>
        </p:spPr>
        <p:txBody>
          <a:bodyPr anchor="t" rtlCol="false" tIns="0" lIns="0" bIns="0" rIns="0">
            <a:spAutoFit/>
          </a:bodyPr>
          <a:lstStyle/>
          <a:p>
            <a:pPr algn="just" marL="0" indent="0" lvl="0">
              <a:lnSpc>
                <a:spcPts val="5600"/>
              </a:lnSpc>
            </a:pPr>
            <a:r>
              <a:rPr lang="en-US" sz="5600">
                <a:solidFill>
                  <a:srgbClr val="11120D"/>
                </a:solidFill>
                <a:latin typeface="Horizon"/>
                <a:ea typeface="Horizon"/>
                <a:cs typeface="Horizon"/>
                <a:sym typeface="Horizon"/>
              </a:rPr>
              <a:t>Why This Program Exists</a:t>
            </a:r>
          </a:p>
        </p:txBody>
      </p:sp>
      <p:sp>
        <p:nvSpPr>
          <p:cNvPr name="AutoShape 18" id="18"/>
          <p:cNvSpPr/>
          <p:nvPr/>
        </p:nvSpPr>
        <p:spPr>
          <a:xfrm flipV="true">
            <a:off x="419871" y="1968902"/>
            <a:ext cx="384105" cy="0"/>
          </a:xfrm>
          <a:prstGeom prst="line">
            <a:avLst/>
          </a:prstGeom>
          <a:ln cap="flat" w="38100">
            <a:solidFill>
              <a:srgbClr val="11120D"/>
            </a:solidFill>
            <a:prstDash val="solid"/>
            <a:headEnd type="none" len="sm" w="sm"/>
            <a:tailEnd type="none" len="sm" w="sm"/>
          </a:ln>
        </p:spPr>
      </p:sp>
      <p:sp>
        <p:nvSpPr>
          <p:cNvPr name="Freeform 19" id="19"/>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6"/>
            <a:stretch>
              <a:fillRect l="0" t="0" r="0" b="0"/>
            </a:stretch>
          </a:blipFill>
        </p:spPr>
      </p:sp>
      <p:sp>
        <p:nvSpPr>
          <p:cNvPr name="TextBox 20" id="20"/>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5010442" y="8136947"/>
            <a:ext cx="2746759"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000</a:t>
            </a:r>
          </a:p>
        </p:txBody>
      </p:sp>
      <p:sp>
        <p:nvSpPr>
          <p:cNvPr name="Freeform 3" id="3"/>
          <p:cNvSpPr/>
          <p:nvPr/>
        </p:nvSpPr>
        <p:spPr>
          <a:xfrm flipH="false" flipV="false" rot="0">
            <a:off x="14407443" y="8386934"/>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AutoShape 4" id="4"/>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AutoShape 5" id="5"/>
          <p:cNvSpPr/>
          <p:nvPr/>
        </p:nvSpPr>
        <p:spPr>
          <a:xfrm>
            <a:off x="423621" y="4970929"/>
            <a:ext cx="384105" cy="0"/>
          </a:xfrm>
          <a:prstGeom prst="line">
            <a:avLst/>
          </a:prstGeom>
          <a:ln cap="flat" w="38100">
            <a:solidFill>
              <a:srgbClr val="11120D"/>
            </a:solidFill>
            <a:prstDash val="solid"/>
            <a:headEnd type="none" len="sm" w="sm"/>
            <a:tailEnd type="none" len="sm" w="sm"/>
          </a:ln>
        </p:spPr>
      </p:sp>
      <p:grpSp>
        <p:nvGrpSpPr>
          <p:cNvPr name="Group 6" id="6"/>
          <p:cNvGrpSpPr/>
          <p:nvPr/>
        </p:nvGrpSpPr>
        <p:grpSpPr>
          <a:xfrm rot="0">
            <a:off x="6187806" y="1982845"/>
            <a:ext cx="2607084" cy="2607084"/>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8" id="8"/>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9" id="9"/>
          <p:cNvSpPr txBox="true"/>
          <p:nvPr/>
        </p:nvSpPr>
        <p:spPr>
          <a:xfrm rot="0">
            <a:off x="423621" y="6190129"/>
            <a:ext cx="6772295" cy="3538220"/>
          </a:xfrm>
          <a:prstGeom prst="rect">
            <a:avLst/>
          </a:prstGeom>
        </p:spPr>
        <p:txBody>
          <a:bodyPr anchor="t" rtlCol="false" tIns="0" lIns="0" bIns="0" rIns="0">
            <a:spAutoFit/>
          </a:bodyPr>
          <a:lstStyle/>
          <a:p>
            <a:pPr algn="just">
              <a:lnSpc>
                <a:spcPts val="2799"/>
              </a:lnSpc>
            </a:pPr>
            <a:r>
              <a:rPr lang="en-US" sz="2799">
                <a:solidFill>
                  <a:srgbClr val="11120D"/>
                </a:solidFill>
                <a:latin typeface="Garet"/>
                <a:ea typeface="Garet"/>
                <a:cs typeface="Garet"/>
                <a:sym typeface="Garet"/>
              </a:rPr>
              <a:t>Not just training.</a:t>
            </a:r>
          </a:p>
          <a:p>
            <a:pPr algn="just">
              <a:lnSpc>
                <a:spcPts val="2799"/>
              </a:lnSpc>
            </a:pPr>
            <a:r>
              <a:rPr lang="en-US" sz="2799">
                <a:solidFill>
                  <a:srgbClr val="11120D"/>
                </a:solidFill>
                <a:latin typeface="Garet"/>
                <a:ea typeface="Garet"/>
                <a:cs typeface="Garet"/>
                <a:sym typeface="Garet"/>
              </a:rPr>
              <a:t>Development that lasts.</a:t>
            </a:r>
          </a:p>
          <a:p>
            <a:pPr algn="just">
              <a:lnSpc>
                <a:spcPts val="2799"/>
              </a:lnSpc>
            </a:pPr>
          </a:p>
          <a:p>
            <a:pPr algn="just">
              <a:lnSpc>
                <a:spcPts val="2799"/>
              </a:lnSpc>
            </a:pPr>
            <a:r>
              <a:rPr lang="en-US" sz="2799" b="true">
                <a:solidFill>
                  <a:srgbClr val="11120D"/>
                </a:solidFill>
                <a:latin typeface="Garet Bold"/>
                <a:ea typeface="Garet Bold"/>
                <a:cs typeface="Garet Bold"/>
                <a:sym typeface="Garet Bold"/>
              </a:rPr>
              <a:t>Age Specific Development</a:t>
            </a:r>
          </a:p>
          <a:p>
            <a:pPr algn="just">
              <a:lnSpc>
                <a:spcPts val="2799"/>
              </a:lnSpc>
            </a:pPr>
          </a:p>
          <a:p>
            <a:pPr algn="just">
              <a:lnSpc>
                <a:spcPts val="2799"/>
              </a:lnSpc>
            </a:pPr>
            <a:r>
              <a:rPr lang="en-US" sz="2799">
                <a:solidFill>
                  <a:srgbClr val="11120D"/>
                </a:solidFill>
                <a:latin typeface="Garet"/>
                <a:ea typeface="Garet"/>
                <a:cs typeface="Garet"/>
                <a:sym typeface="Garet"/>
              </a:rPr>
              <a:t>Under 8: Love the game</a:t>
            </a:r>
          </a:p>
          <a:p>
            <a:pPr algn="just">
              <a:lnSpc>
                <a:spcPts val="2799"/>
              </a:lnSpc>
            </a:pPr>
            <a:r>
              <a:rPr lang="en-US" sz="2799">
                <a:solidFill>
                  <a:srgbClr val="11120D"/>
                </a:solidFill>
                <a:latin typeface="Garet"/>
                <a:ea typeface="Garet"/>
                <a:cs typeface="Garet"/>
                <a:sym typeface="Garet"/>
              </a:rPr>
              <a:t>U9 - U12: Build habits</a:t>
            </a:r>
          </a:p>
          <a:p>
            <a:pPr algn="just">
              <a:lnSpc>
                <a:spcPts val="2799"/>
              </a:lnSpc>
            </a:pPr>
            <a:r>
              <a:rPr lang="en-US" sz="2799">
                <a:solidFill>
                  <a:srgbClr val="11120D"/>
                </a:solidFill>
                <a:latin typeface="Garet"/>
                <a:ea typeface="Garet"/>
                <a:cs typeface="Garet"/>
                <a:sym typeface="Garet"/>
              </a:rPr>
              <a:t>U13 - U15: Build IQ</a:t>
            </a:r>
          </a:p>
          <a:p>
            <a:pPr algn="just">
              <a:lnSpc>
                <a:spcPts val="2799"/>
              </a:lnSpc>
            </a:pPr>
            <a:r>
              <a:rPr lang="en-US" sz="2799">
                <a:solidFill>
                  <a:srgbClr val="11120D"/>
                </a:solidFill>
                <a:latin typeface="Garet"/>
                <a:ea typeface="Garet"/>
                <a:cs typeface="Garet"/>
                <a:sym typeface="Garet"/>
              </a:rPr>
              <a:t>U16 – U18: Refine execution</a:t>
            </a:r>
          </a:p>
          <a:p>
            <a:pPr algn="just" marL="0" indent="0" lvl="0">
              <a:lnSpc>
                <a:spcPts val="2799"/>
              </a:lnSpc>
            </a:pPr>
          </a:p>
        </p:txBody>
      </p:sp>
      <p:sp>
        <p:nvSpPr>
          <p:cNvPr name="TextBox 10" id="10"/>
          <p:cNvSpPr txBox="true"/>
          <p:nvPr/>
        </p:nvSpPr>
        <p:spPr>
          <a:xfrm rot="0">
            <a:off x="1372565" y="4318635"/>
            <a:ext cx="5823351" cy="1678305"/>
          </a:xfrm>
          <a:prstGeom prst="rect">
            <a:avLst/>
          </a:prstGeom>
        </p:spPr>
        <p:txBody>
          <a:bodyPr anchor="t" rtlCol="false" tIns="0" lIns="0" bIns="0" rIns="0">
            <a:spAutoFit/>
          </a:bodyPr>
          <a:lstStyle/>
          <a:p>
            <a:pPr algn="just">
              <a:lnSpc>
                <a:spcPts val="4200"/>
              </a:lnSpc>
            </a:pPr>
            <a:r>
              <a:rPr lang="en-US" sz="4200">
                <a:solidFill>
                  <a:srgbClr val="11120D"/>
                </a:solidFill>
                <a:latin typeface="Horizon"/>
                <a:ea typeface="Horizon"/>
                <a:cs typeface="Horizon"/>
                <a:sym typeface="Horizon"/>
              </a:rPr>
              <a:t>Mental </a:t>
            </a:r>
          </a:p>
          <a:p>
            <a:pPr algn="just">
              <a:lnSpc>
                <a:spcPts val="4200"/>
              </a:lnSpc>
            </a:pPr>
            <a:r>
              <a:rPr lang="en-US" sz="4200">
                <a:solidFill>
                  <a:srgbClr val="11120D"/>
                </a:solidFill>
                <a:latin typeface="Horizon"/>
                <a:ea typeface="Horizon"/>
                <a:cs typeface="Horizon"/>
                <a:sym typeface="Horizon"/>
              </a:rPr>
              <a:t>Technical</a:t>
            </a:r>
          </a:p>
          <a:p>
            <a:pPr algn="just" marL="0" indent="0" lvl="0">
              <a:lnSpc>
                <a:spcPts val="4200"/>
              </a:lnSpc>
            </a:pPr>
            <a:r>
              <a:rPr lang="en-US" sz="4200">
                <a:solidFill>
                  <a:srgbClr val="11120D"/>
                </a:solidFill>
                <a:latin typeface="Horizon"/>
                <a:ea typeface="Horizon"/>
                <a:cs typeface="Horizon"/>
                <a:sym typeface="Horizon"/>
              </a:rPr>
              <a:t>Culture</a:t>
            </a:r>
          </a:p>
        </p:txBody>
      </p:sp>
      <p:grpSp>
        <p:nvGrpSpPr>
          <p:cNvPr name="Group 11" id="11"/>
          <p:cNvGrpSpPr/>
          <p:nvPr/>
        </p:nvGrpSpPr>
        <p:grpSpPr>
          <a:xfrm rot="0">
            <a:off x="17259300" y="1338811"/>
            <a:ext cx="4794169" cy="4794169"/>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3" id="13"/>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grpSp>
        <p:nvGrpSpPr>
          <p:cNvPr name="Group 14" id="14"/>
          <p:cNvGrpSpPr/>
          <p:nvPr/>
        </p:nvGrpSpPr>
        <p:grpSpPr>
          <a:xfrm rot="0">
            <a:off x="16458139" y="1564400"/>
            <a:ext cx="1739834" cy="1739834"/>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6" id="16"/>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grpSp>
        <p:nvGrpSpPr>
          <p:cNvPr name="Group 17" id="17"/>
          <p:cNvGrpSpPr/>
          <p:nvPr/>
        </p:nvGrpSpPr>
        <p:grpSpPr>
          <a:xfrm rot="0">
            <a:off x="8294776" y="2957281"/>
            <a:ext cx="5662531" cy="6909028"/>
            <a:chOff x="0" y="0"/>
            <a:chExt cx="447410" cy="545898"/>
          </a:xfrm>
        </p:grpSpPr>
        <p:sp>
          <p:nvSpPr>
            <p:cNvPr name="Freeform 18" id="18"/>
            <p:cNvSpPr/>
            <p:nvPr/>
          </p:nvSpPr>
          <p:spPr>
            <a:xfrm flipH="false" flipV="false" rot="0">
              <a:off x="0" y="0"/>
              <a:ext cx="447410" cy="545899"/>
            </a:xfrm>
            <a:custGeom>
              <a:avLst/>
              <a:gdLst/>
              <a:ahLst/>
              <a:cxnLst/>
              <a:rect r="r" b="b" t="t" l="l"/>
              <a:pathLst>
                <a:path h="545899" w="447410">
                  <a:moveTo>
                    <a:pt x="0" y="0"/>
                  </a:moveTo>
                  <a:lnTo>
                    <a:pt x="447410" y="0"/>
                  </a:lnTo>
                  <a:lnTo>
                    <a:pt x="447410" y="545899"/>
                  </a:lnTo>
                  <a:lnTo>
                    <a:pt x="0" y="545899"/>
                  </a:lnTo>
                  <a:close/>
                </a:path>
              </a:pathLst>
            </a:custGeom>
            <a:blipFill>
              <a:blip r:embed="rId4"/>
              <a:stretch>
                <a:fillRect l="-41676" t="0" r="-41676" b="0"/>
              </a:stretch>
            </a:blipFill>
          </p:spPr>
        </p:sp>
      </p:grpSp>
      <p:sp>
        <p:nvSpPr>
          <p:cNvPr name="TextBox 19" id="19"/>
          <p:cNvSpPr txBox="true"/>
          <p:nvPr/>
        </p:nvSpPr>
        <p:spPr>
          <a:xfrm rot="0">
            <a:off x="1666519" y="1643611"/>
            <a:ext cx="14256743" cy="2527283"/>
          </a:xfrm>
          <a:prstGeom prst="rect">
            <a:avLst/>
          </a:prstGeom>
        </p:spPr>
        <p:txBody>
          <a:bodyPr anchor="t" rtlCol="false" tIns="0" lIns="0" bIns="0" rIns="0">
            <a:spAutoFit/>
          </a:bodyPr>
          <a:lstStyle/>
          <a:p>
            <a:pPr algn="l">
              <a:lnSpc>
                <a:spcPts val="7699"/>
              </a:lnSpc>
            </a:pPr>
            <a:r>
              <a:rPr lang="en-US" b="true" sz="10999" spc="340">
                <a:solidFill>
                  <a:srgbClr val="11120D"/>
                </a:solidFill>
                <a:latin typeface="The Seasons Bold"/>
                <a:ea typeface="The Seasons Bold"/>
                <a:cs typeface="The Seasons Bold"/>
                <a:sym typeface="The Seasons Bold"/>
              </a:rPr>
              <a:t>THE MAGELLAN FRAMEWORK</a:t>
            </a:r>
          </a:p>
        </p:txBody>
      </p:sp>
      <p:sp>
        <p:nvSpPr>
          <p:cNvPr name="Freeform 20" id="20"/>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5"/>
            <a:stretch>
              <a:fillRect l="0" t="0" r="0" b="0"/>
            </a:stretch>
          </a:blipFill>
        </p:spPr>
      </p:sp>
      <p:sp>
        <p:nvSpPr>
          <p:cNvPr name="TextBox 21" id="21"/>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151183" y="7996556"/>
            <a:ext cx="3108117"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001</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151183" y="8225156"/>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3061812" y="1363992"/>
            <a:ext cx="3779508" cy="377950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7" id="7"/>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grpSp>
        <p:nvGrpSpPr>
          <p:cNvPr name="Group 8" id="8"/>
          <p:cNvGrpSpPr/>
          <p:nvPr/>
        </p:nvGrpSpPr>
        <p:grpSpPr>
          <a:xfrm rot="0">
            <a:off x="875181" y="3368614"/>
            <a:ext cx="4207275" cy="5889686"/>
            <a:chOff x="0" y="0"/>
            <a:chExt cx="389961" cy="545898"/>
          </a:xfrm>
        </p:grpSpPr>
        <p:sp>
          <p:nvSpPr>
            <p:cNvPr name="Freeform 9" id="9"/>
            <p:cNvSpPr/>
            <p:nvPr/>
          </p:nvSpPr>
          <p:spPr>
            <a:xfrm flipH="false" flipV="false" rot="0">
              <a:off x="0" y="0"/>
              <a:ext cx="389961" cy="545899"/>
            </a:xfrm>
            <a:custGeom>
              <a:avLst/>
              <a:gdLst/>
              <a:ahLst/>
              <a:cxnLst/>
              <a:rect r="r" b="b" t="t" l="l"/>
              <a:pathLst>
                <a:path h="545899" w="389961">
                  <a:moveTo>
                    <a:pt x="0" y="0"/>
                  </a:moveTo>
                  <a:lnTo>
                    <a:pt x="389961" y="0"/>
                  </a:lnTo>
                  <a:lnTo>
                    <a:pt x="389961" y="545899"/>
                  </a:lnTo>
                  <a:lnTo>
                    <a:pt x="0" y="545899"/>
                  </a:lnTo>
                  <a:close/>
                </a:path>
              </a:pathLst>
            </a:custGeom>
            <a:blipFill>
              <a:blip r:embed="rId5"/>
              <a:stretch>
                <a:fillRect l="-55182" t="0" r="-55182" b="0"/>
              </a:stretch>
            </a:blipFill>
          </p:spPr>
        </p:sp>
      </p:grpSp>
      <p:grpSp>
        <p:nvGrpSpPr>
          <p:cNvPr name="Group 10" id="10"/>
          <p:cNvGrpSpPr/>
          <p:nvPr/>
        </p:nvGrpSpPr>
        <p:grpSpPr>
          <a:xfrm rot="0">
            <a:off x="2400535" y="1028700"/>
            <a:ext cx="1764384" cy="176438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2" id="12"/>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Freeform 13" id="13"/>
          <p:cNvSpPr/>
          <p:nvPr/>
        </p:nvSpPr>
        <p:spPr>
          <a:xfrm flipH="false" flipV="false" rot="0">
            <a:off x="15255077" y="1515252"/>
            <a:ext cx="2569681" cy="2555664"/>
          </a:xfrm>
          <a:custGeom>
            <a:avLst/>
            <a:gdLst/>
            <a:ahLst/>
            <a:cxnLst/>
            <a:rect r="r" b="b" t="t" l="l"/>
            <a:pathLst>
              <a:path h="2555664" w="2569681">
                <a:moveTo>
                  <a:pt x="0" y="0"/>
                </a:moveTo>
                <a:lnTo>
                  <a:pt x="2569681" y="0"/>
                </a:lnTo>
                <a:lnTo>
                  <a:pt x="2569681" y="2555664"/>
                </a:lnTo>
                <a:lnTo>
                  <a:pt x="0" y="25556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4" id="14"/>
          <p:cNvSpPr txBox="true"/>
          <p:nvPr/>
        </p:nvSpPr>
        <p:spPr>
          <a:xfrm rot="0">
            <a:off x="5736915" y="6047392"/>
            <a:ext cx="9723663" cy="1795145"/>
          </a:xfrm>
          <a:prstGeom prst="rect">
            <a:avLst/>
          </a:prstGeom>
        </p:spPr>
        <p:txBody>
          <a:bodyPr anchor="t" rtlCol="false" tIns="0" lIns="0" bIns="0" rIns="0">
            <a:spAutoFit/>
          </a:bodyPr>
          <a:lstStyle/>
          <a:p>
            <a:pPr algn="just">
              <a:lnSpc>
                <a:spcPts val="2800"/>
              </a:lnSpc>
            </a:pPr>
            <a:r>
              <a:rPr lang="en-US" sz="2800">
                <a:solidFill>
                  <a:srgbClr val="11120D"/>
                </a:solidFill>
                <a:latin typeface="Garet"/>
                <a:ea typeface="Garet"/>
                <a:cs typeface="Garet"/>
                <a:sym typeface="Garet"/>
              </a:rPr>
              <a:t>Not about turning the club into an academy</a:t>
            </a:r>
          </a:p>
          <a:p>
            <a:pPr algn="just">
              <a:lnSpc>
                <a:spcPts val="2800"/>
              </a:lnSpc>
            </a:pPr>
          </a:p>
          <a:p>
            <a:pPr algn="just">
              <a:lnSpc>
                <a:spcPts val="2800"/>
              </a:lnSpc>
            </a:pPr>
            <a:r>
              <a:rPr lang="en-US" sz="2800">
                <a:solidFill>
                  <a:srgbClr val="11120D"/>
                </a:solidFill>
                <a:latin typeface="Garet"/>
                <a:ea typeface="Garet"/>
                <a:cs typeface="Garet"/>
                <a:sym typeface="Garet"/>
              </a:rPr>
              <a:t>Strengthen the Club’s identity across ALL teams</a:t>
            </a:r>
          </a:p>
          <a:p>
            <a:pPr algn="just">
              <a:lnSpc>
                <a:spcPts val="2800"/>
              </a:lnSpc>
            </a:pPr>
          </a:p>
          <a:p>
            <a:pPr algn="just" marL="0" indent="0" lvl="0">
              <a:lnSpc>
                <a:spcPts val="2800"/>
              </a:lnSpc>
            </a:pPr>
            <a:r>
              <a:rPr lang="en-US" sz="2800">
                <a:solidFill>
                  <a:srgbClr val="11120D"/>
                </a:solidFill>
                <a:latin typeface="Garet"/>
                <a:ea typeface="Garet"/>
                <a:cs typeface="Garet"/>
                <a:sym typeface="Garet"/>
              </a:rPr>
              <a:t>Red Bank Pride = RBFC</a:t>
            </a:r>
          </a:p>
        </p:txBody>
      </p:sp>
      <p:sp>
        <p:nvSpPr>
          <p:cNvPr name="TextBox 15" id="15"/>
          <p:cNvSpPr txBox="true"/>
          <p:nvPr/>
        </p:nvSpPr>
        <p:spPr>
          <a:xfrm rot="0">
            <a:off x="4610082" y="2197181"/>
            <a:ext cx="10946495" cy="2527283"/>
          </a:xfrm>
          <a:prstGeom prst="rect">
            <a:avLst/>
          </a:prstGeom>
        </p:spPr>
        <p:txBody>
          <a:bodyPr anchor="t" rtlCol="false" tIns="0" lIns="0" bIns="0" rIns="0">
            <a:spAutoFit/>
          </a:bodyPr>
          <a:lstStyle/>
          <a:p>
            <a:pPr algn="l">
              <a:lnSpc>
                <a:spcPts val="7699"/>
              </a:lnSpc>
            </a:pPr>
            <a:r>
              <a:rPr lang="en-US" b="true" sz="10999" spc="340">
                <a:solidFill>
                  <a:srgbClr val="11120D"/>
                </a:solidFill>
                <a:latin typeface="The Seasons Bold"/>
                <a:ea typeface="The Seasons Bold"/>
                <a:cs typeface="The Seasons Bold"/>
                <a:sym typeface="The Seasons Bold"/>
              </a:rPr>
              <a:t>THE MAGELLAN IDENTITY </a:t>
            </a:r>
          </a:p>
        </p:txBody>
      </p:sp>
      <p:sp>
        <p:nvSpPr>
          <p:cNvPr name="Freeform 16" id="16"/>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8"/>
            <a:stretch>
              <a:fillRect l="0" t="0" r="0" b="0"/>
            </a:stretch>
          </a:blipFill>
        </p:spPr>
      </p:sp>
      <p:sp>
        <p:nvSpPr>
          <p:cNvPr name="TextBox 17" id="17"/>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TextBox 18" id="18"/>
          <p:cNvSpPr txBox="true"/>
          <p:nvPr/>
        </p:nvSpPr>
        <p:spPr>
          <a:xfrm rot="0">
            <a:off x="5936911" y="4956175"/>
            <a:ext cx="11459895" cy="679450"/>
          </a:xfrm>
          <a:prstGeom prst="rect">
            <a:avLst/>
          </a:prstGeom>
        </p:spPr>
        <p:txBody>
          <a:bodyPr anchor="t" rtlCol="false" tIns="0" lIns="0" bIns="0" rIns="0">
            <a:spAutoFit/>
          </a:bodyPr>
          <a:lstStyle/>
          <a:p>
            <a:pPr algn="l">
              <a:lnSpc>
                <a:spcPts val="4550"/>
              </a:lnSpc>
            </a:pPr>
            <a:r>
              <a:rPr lang="en-US" sz="6500" spc="201">
                <a:solidFill>
                  <a:srgbClr val="11120D"/>
                </a:solidFill>
                <a:latin typeface="Glacial Indifference"/>
                <a:ea typeface="Glacial Indifference"/>
                <a:cs typeface="Glacial Indifference"/>
                <a:sym typeface="Glacial Indifference"/>
              </a:rPr>
              <a:t>RESULTS = OUTCOME BASED</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3911117" y="8158334"/>
            <a:ext cx="3544585"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002</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066322" y="8323765"/>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983316" y="1028700"/>
            <a:ext cx="7704303" cy="2060139"/>
            <a:chOff x="0" y="0"/>
            <a:chExt cx="2029117" cy="542588"/>
          </a:xfrm>
        </p:grpSpPr>
        <p:sp>
          <p:nvSpPr>
            <p:cNvPr name="Freeform 6" id="6"/>
            <p:cNvSpPr/>
            <p:nvPr/>
          </p:nvSpPr>
          <p:spPr>
            <a:xfrm flipH="false" flipV="false" rot="0">
              <a:off x="0" y="0"/>
              <a:ext cx="2029117" cy="542588"/>
            </a:xfrm>
            <a:custGeom>
              <a:avLst/>
              <a:gdLst/>
              <a:ahLst/>
              <a:cxnLst/>
              <a:rect r="r" b="b" t="t" l="l"/>
              <a:pathLst>
                <a:path h="542588" w="2029117">
                  <a:moveTo>
                    <a:pt x="0" y="0"/>
                  </a:moveTo>
                  <a:lnTo>
                    <a:pt x="2029117" y="0"/>
                  </a:lnTo>
                  <a:lnTo>
                    <a:pt x="2029117" y="542588"/>
                  </a:lnTo>
                  <a:lnTo>
                    <a:pt x="0" y="542588"/>
                  </a:lnTo>
                  <a:close/>
                </a:path>
              </a:pathLst>
            </a:custGeom>
            <a:solidFill>
              <a:srgbClr val="1B5408"/>
            </a:solidFill>
          </p:spPr>
        </p:sp>
        <p:sp>
          <p:nvSpPr>
            <p:cNvPr name="TextBox 7" id="7"/>
            <p:cNvSpPr txBox="true"/>
            <p:nvPr/>
          </p:nvSpPr>
          <p:spPr>
            <a:xfrm>
              <a:off x="0" y="38100"/>
              <a:ext cx="2029117" cy="504488"/>
            </a:xfrm>
            <a:prstGeom prst="rect">
              <a:avLst/>
            </a:prstGeom>
          </p:spPr>
          <p:txBody>
            <a:bodyPr anchor="ctr" rtlCol="false" tIns="50800" lIns="50800" bIns="50800" rIns="50800"/>
            <a:lstStyle/>
            <a:p>
              <a:pPr algn="ctr">
                <a:lnSpc>
                  <a:spcPts val="2000"/>
                </a:lnSpc>
              </a:pPr>
            </a:p>
          </p:txBody>
        </p:sp>
      </p:grpSp>
      <p:grpSp>
        <p:nvGrpSpPr>
          <p:cNvPr name="Group 8" id="8"/>
          <p:cNvGrpSpPr/>
          <p:nvPr/>
        </p:nvGrpSpPr>
        <p:grpSpPr>
          <a:xfrm rot="0">
            <a:off x="3046868" y="1911815"/>
            <a:ext cx="5577198" cy="7469410"/>
            <a:chOff x="0" y="0"/>
            <a:chExt cx="440667" cy="590176"/>
          </a:xfrm>
        </p:grpSpPr>
        <p:sp>
          <p:nvSpPr>
            <p:cNvPr name="Freeform 9" id="9"/>
            <p:cNvSpPr/>
            <p:nvPr/>
          </p:nvSpPr>
          <p:spPr>
            <a:xfrm flipH="false" flipV="false" rot="0">
              <a:off x="0" y="0"/>
              <a:ext cx="440667" cy="590176"/>
            </a:xfrm>
            <a:custGeom>
              <a:avLst/>
              <a:gdLst/>
              <a:ahLst/>
              <a:cxnLst/>
              <a:rect r="r" b="b" t="t" l="l"/>
              <a:pathLst>
                <a:path h="590176" w="440667">
                  <a:moveTo>
                    <a:pt x="0" y="0"/>
                  </a:moveTo>
                  <a:lnTo>
                    <a:pt x="440667" y="0"/>
                  </a:lnTo>
                  <a:lnTo>
                    <a:pt x="440667" y="590176"/>
                  </a:lnTo>
                  <a:lnTo>
                    <a:pt x="0" y="590176"/>
                  </a:lnTo>
                  <a:close/>
                </a:path>
              </a:pathLst>
            </a:custGeom>
            <a:blipFill>
              <a:blip r:embed="rId5"/>
              <a:stretch>
                <a:fillRect l="-34861" t="0" r="-34861" b="0"/>
              </a:stretch>
            </a:blipFill>
          </p:spPr>
        </p:sp>
      </p:grpSp>
      <p:sp>
        <p:nvSpPr>
          <p:cNvPr name="Freeform 10" id="10"/>
          <p:cNvSpPr/>
          <p:nvPr/>
        </p:nvSpPr>
        <p:spPr>
          <a:xfrm flipH="false" flipV="false" rot="0">
            <a:off x="-1374544" y="3088839"/>
            <a:ext cx="3219727" cy="3202165"/>
          </a:xfrm>
          <a:custGeom>
            <a:avLst/>
            <a:gdLst/>
            <a:ahLst/>
            <a:cxnLst/>
            <a:rect r="r" b="b" t="t" l="l"/>
            <a:pathLst>
              <a:path h="3202165" w="3219727">
                <a:moveTo>
                  <a:pt x="0" y="0"/>
                </a:moveTo>
                <a:lnTo>
                  <a:pt x="3219727" y="0"/>
                </a:lnTo>
                <a:lnTo>
                  <a:pt x="3219727" y="3202165"/>
                </a:lnTo>
                <a:lnTo>
                  <a:pt x="0" y="320216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AutoShape 11" id="11"/>
          <p:cNvSpPr/>
          <p:nvPr/>
        </p:nvSpPr>
        <p:spPr>
          <a:xfrm>
            <a:off x="16967515" y="7411583"/>
            <a:ext cx="384105" cy="0"/>
          </a:xfrm>
          <a:prstGeom prst="line">
            <a:avLst/>
          </a:prstGeom>
          <a:ln cap="flat" w="38100">
            <a:solidFill>
              <a:srgbClr val="11120D"/>
            </a:solidFill>
            <a:prstDash val="solid"/>
            <a:headEnd type="none" len="sm" w="sm"/>
            <a:tailEnd type="none" len="sm" w="sm"/>
          </a:ln>
        </p:spPr>
      </p:sp>
      <p:grpSp>
        <p:nvGrpSpPr>
          <p:cNvPr name="Group 12" id="12"/>
          <p:cNvGrpSpPr/>
          <p:nvPr/>
        </p:nvGrpSpPr>
        <p:grpSpPr>
          <a:xfrm rot="0">
            <a:off x="17782950" y="1133503"/>
            <a:ext cx="5839930" cy="5839930"/>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4" id="14"/>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15" id="15"/>
          <p:cNvSpPr txBox="true"/>
          <p:nvPr/>
        </p:nvSpPr>
        <p:spPr>
          <a:xfrm rot="-5400000">
            <a:off x="5347813" y="4186102"/>
            <a:ext cx="8421873" cy="1393808"/>
          </a:xfrm>
          <a:prstGeom prst="rect">
            <a:avLst/>
          </a:prstGeom>
        </p:spPr>
        <p:txBody>
          <a:bodyPr anchor="t" rtlCol="false" tIns="0" lIns="0" bIns="0" rIns="0">
            <a:spAutoFit/>
          </a:bodyPr>
          <a:lstStyle/>
          <a:p>
            <a:pPr algn="l">
              <a:lnSpc>
                <a:spcPts val="7699"/>
              </a:lnSpc>
            </a:pPr>
            <a:r>
              <a:rPr lang="en-US" b="true" sz="10999" spc="340">
                <a:solidFill>
                  <a:srgbClr val="11120D"/>
                </a:solidFill>
                <a:latin typeface="The Seasons Bold"/>
                <a:ea typeface="The Seasons Bold"/>
                <a:cs typeface="The Seasons Bold"/>
                <a:sym typeface="The Seasons Bold"/>
              </a:rPr>
              <a:t>STANDARDS</a:t>
            </a:r>
          </a:p>
        </p:txBody>
      </p:sp>
      <p:grpSp>
        <p:nvGrpSpPr>
          <p:cNvPr name="Group 16" id="16"/>
          <p:cNvGrpSpPr/>
          <p:nvPr/>
        </p:nvGrpSpPr>
        <p:grpSpPr>
          <a:xfrm rot="0">
            <a:off x="12498790" y="5576356"/>
            <a:ext cx="2454787" cy="2454787"/>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8" id="18"/>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19" id="19"/>
          <p:cNvSpPr txBox="true"/>
          <p:nvPr/>
        </p:nvSpPr>
        <p:spPr>
          <a:xfrm rot="0">
            <a:off x="11187334" y="3915009"/>
            <a:ext cx="6595617" cy="1090295"/>
          </a:xfrm>
          <a:prstGeom prst="rect">
            <a:avLst/>
          </a:prstGeom>
        </p:spPr>
        <p:txBody>
          <a:bodyPr anchor="t" rtlCol="false" tIns="0" lIns="0" bIns="0" rIns="0">
            <a:spAutoFit/>
          </a:bodyPr>
          <a:lstStyle/>
          <a:p>
            <a:pPr algn="just">
              <a:lnSpc>
                <a:spcPts val="2800"/>
              </a:lnSpc>
            </a:pPr>
            <a:r>
              <a:rPr lang="en-US" sz="2800">
                <a:solidFill>
                  <a:srgbClr val="11120D"/>
                </a:solidFill>
                <a:latin typeface="Garet"/>
                <a:ea typeface="Garet"/>
                <a:cs typeface="Garet"/>
                <a:sym typeface="Garet"/>
              </a:rPr>
              <a:t>Culture shapes behavior.</a:t>
            </a:r>
          </a:p>
          <a:p>
            <a:pPr algn="just">
              <a:lnSpc>
                <a:spcPts val="2800"/>
              </a:lnSpc>
            </a:pPr>
            <a:r>
              <a:rPr lang="en-US" sz="2800">
                <a:solidFill>
                  <a:srgbClr val="11120D"/>
                </a:solidFill>
                <a:latin typeface="Garet"/>
                <a:ea typeface="Garet"/>
                <a:cs typeface="Garet"/>
                <a:sym typeface="Garet"/>
              </a:rPr>
              <a:t>Behavior shapes performance.</a:t>
            </a:r>
          </a:p>
          <a:p>
            <a:pPr algn="just">
              <a:lnSpc>
                <a:spcPts val="2800"/>
              </a:lnSpc>
            </a:pPr>
            <a:r>
              <a:rPr lang="en-US" sz="2800">
                <a:solidFill>
                  <a:srgbClr val="11120D"/>
                </a:solidFill>
                <a:latin typeface="Garet"/>
                <a:ea typeface="Garet"/>
                <a:cs typeface="Garet"/>
                <a:sym typeface="Garet"/>
              </a:rPr>
              <a:t>Performance shapes development.</a:t>
            </a:r>
          </a:p>
          <a:p>
            <a:pPr algn="just" marL="0" indent="0" lvl="0">
              <a:lnSpc>
                <a:spcPts val="2800"/>
              </a:lnSpc>
            </a:pPr>
            <a:r>
              <a:rPr lang="en-US" sz="2800">
                <a:solidFill>
                  <a:srgbClr val="11120D"/>
                </a:solidFill>
                <a:latin typeface="Garet"/>
                <a:ea typeface="Garet"/>
                <a:cs typeface="Garet"/>
                <a:sym typeface="Garet"/>
              </a:rPr>
              <a:t>Development grows to results.</a:t>
            </a:r>
          </a:p>
        </p:txBody>
      </p:sp>
      <p:sp>
        <p:nvSpPr>
          <p:cNvPr name="TextBox 20" id="20"/>
          <p:cNvSpPr txBox="true"/>
          <p:nvPr/>
        </p:nvSpPr>
        <p:spPr>
          <a:xfrm rot="0">
            <a:off x="10952693" y="1037824"/>
            <a:ext cx="6830258" cy="2534285"/>
          </a:xfrm>
          <a:prstGeom prst="rect">
            <a:avLst/>
          </a:prstGeom>
        </p:spPr>
        <p:txBody>
          <a:bodyPr anchor="t" rtlCol="false" tIns="0" lIns="0" bIns="0" rIns="0">
            <a:spAutoFit/>
          </a:bodyPr>
          <a:lstStyle/>
          <a:p>
            <a:pPr algn="just" marL="0" indent="0" lvl="0">
              <a:lnSpc>
                <a:spcPts val="6399"/>
              </a:lnSpc>
            </a:pPr>
            <a:r>
              <a:rPr lang="en-US" sz="6399">
                <a:solidFill>
                  <a:srgbClr val="11120D"/>
                </a:solidFill>
                <a:latin typeface="Horizon"/>
                <a:ea typeface="Horizon"/>
                <a:cs typeface="Horizon"/>
                <a:sym typeface="Horizon"/>
              </a:rPr>
              <a:t>Why Identity Matters</a:t>
            </a:r>
          </a:p>
        </p:txBody>
      </p:sp>
      <p:sp>
        <p:nvSpPr>
          <p:cNvPr name="TextBox 21" id="21"/>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Freeform 22" id="22"/>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8"/>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816222" y="8158334"/>
            <a:ext cx="2639480"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003</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213222" y="8392927"/>
            <a:ext cx="602999" cy="623382"/>
          </a:xfrm>
          <a:custGeom>
            <a:avLst/>
            <a:gdLst/>
            <a:ahLst/>
            <a:cxnLst/>
            <a:rect r="r" b="b" t="t" l="l"/>
            <a:pathLst>
              <a:path h="623382" w="602999">
                <a:moveTo>
                  <a:pt x="0" y="0"/>
                </a:moveTo>
                <a:lnTo>
                  <a:pt x="603000" y="0"/>
                </a:lnTo>
                <a:lnTo>
                  <a:pt x="603000"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728988" y="3489986"/>
            <a:ext cx="5768314" cy="5768314"/>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7" id="7"/>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8" id="8"/>
          <p:cNvSpPr txBox="true"/>
          <p:nvPr/>
        </p:nvSpPr>
        <p:spPr>
          <a:xfrm rot="0">
            <a:off x="522843" y="1751346"/>
            <a:ext cx="16932858" cy="1301744"/>
          </a:xfrm>
          <a:prstGeom prst="rect">
            <a:avLst/>
          </a:prstGeom>
        </p:spPr>
        <p:txBody>
          <a:bodyPr anchor="t" rtlCol="false" tIns="0" lIns="0" bIns="0" rIns="0">
            <a:spAutoFit/>
          </a:bodyPr>
          <a:lstStyle/>
          <a:p>
            <a:pPr algn="l">
              <a:lnSpc>
                <a:spcPts val="7209"/>
              </a:lnSpc>
            </a:pPr>
            <a:r>
              <a:rPr lang="en-US" b="true" sz="10299" spc="319">
                <a:solidFill>
                  <a:srgbClr val="11120D"/>
                </a:solidFill>
                <a:latin typeface="The Seasons Bold"/>
                <a:ea typeface="The Seasons Bold"/>
                <a:cs typeface="The Seasons Bold"/>
                <a:sym typeface="The Seasons Bold"/>
              </a:rPr>
              <a:t>DEVELOPMENT &gt; RESULTS</a:t>
            </a:r>
          </a:p>
        </p:txBody>
      </p:sp>
      <p:grpSp>
        <p:nvGrpSpPr>
          <p:cNvPr name="Group 9" id="9"/>
          <p:cNvGrpSpPr/>
          <p:nvPr/>
        </p:nvGrpSpPr>
        <p:grpSpPr>
          <a:xfrm rot="0">
            <a:off x="13823001" y="5999785"/>
            <a:ext cx="2261153" cy="2261153"/>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1" id="11"/>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12" id="12"/>
          <p:cNvSpPr txBox="true"/>
          <p:nvPr/>
        </p:nvSpPr>
        <p:spPr>
          <a:xfrm rot="0">
            <a:off x="12176742" y="4077907"/>
            <a:ext cx="5278960" cy="2147570"/>
          </a:xfrm>
          <a:prstGeom prst="rect">
            <a:avLst/>
          </a:prstGeom>
        </p:spPr>
        <p:txBody>
          <a:bodyPr anchor="t" rtlCol="false" tIns="0" lIns="0" bIns="0" rIns="0">
            <a:spAutoFit/>
          </a:bodyPr>
          <a:lstStyle/>
          <a:p>
            <a:pPr algn="just">
              <a:lnSpc>
                <a:spcPts val="2800"/>
              </a:lnSpc>
            </a:pPr>
            <a:r>
              <a:rPr lang="en-US" sz="2800">
                <a:solidFill>
                  <a:srgbClr val="11120D"/>
                </a:solidFill>
                <a:latin typeface="Garet"/>
                <a:ea typeface="Garet"/>
                <a:cs typeface="Garet"/>
                <a:sym typeface="Garet"/>
              </a:rPr>
              <a:t>Results are temporary.</a:t>
            </a:r>
          </a:p>
          <a:p>
            <a:pPr algn="just">
              <a:lnSpc>
                <a:spcPts val="2800"/>
              </a:lnSpc>
            </a:pPr>
            <a:r>
              <a:rPr lang="en-US" sz="2800">
                <a:solidFill>
                  <a:srgbClr val="11120D"/>
                </a:solidFill>
                <a:latin typeface="Garet"/>
                <a:ea typeface="Garet"/>
                <a:cs typeface="Garet"/>
                <a:sym typeface="Garet"/>
              </a:rPr>
              <a:t>Development is permanent.</a:t>
            </a:r>
          </a:p>
          <a:p>
            <a:pPr algn="just">
              <a:lnSpc>
                <a:spcPts val="2800"/>
              </a:lnSpc>
            </a:pPr>
          </a:p>
          <a:p>
            <a:pPr algn="just" marL="0" indent="0" lvl="0">
              <a:lnSpc>
                <a:spcPts val="2800"/>
              </a:lnSpc>
            </a:pPr>
            <a:r>
              <a:rPr lang="en-US" b="true" sz="2800">
                <a:solidFill>
                  <a:srgbClr val="11120D"/>
                </a:solidFill>
                <a:latin typeface="Garet Bold"/>
                <a:ea typeface="Garet Bold"/>
                <a:cs typeface="Garet Bold"/>
                <a:sym typeface="Garet Bold"/>
              </a:rPr>
              <a:t>If your team wins but doesn’t improve, is that success?</a:t>
            </a:r>
          </a:p>
        </p:txBody>
      </p:sp>
      <p:grpSp>
        <p:nvGrpSpPr>
          <p:cNvPr name="Group 13" id="13"/>
          <p:cNvGrpSpPr/>
          <p:nvPr/>
        </p:nvGrpSpPr>
        <p:grpSpPr>
          <a:xfrm rot="0">
            <a:off x="423621" y="4851251"/>
            <a:ext cx="4888701" cy="3541676"/>
            <a:chOff x="0" y="0"/>
            <a:chExt cx="407170" cy="294979"/>
          </a:xfrm>
        </p:grpSpPr>
        <p:sp>
          <p:nvSpPr>
            <p:cNvPr name="Freeform 14" id="14"/>
            <p:cNvSpPr/>
            <p:nvPr/>
          </p:nvSpPr>
          <p:spPr>
            <a:xfrm flipH="false" flipV="false" rot="0">
              <a:off x="0" y="0"/>
              <a:ext cx="407170" cy="294979"/>
            </a:xfrm>
            <a:custGeom>
              <a:avLst/>
              <a:gdLst/>
              <a:ahLst/>
              <a:cxnLst/>
              <a:rect r="r" b="b" t="t" l="l"/>
              <a:pathLst>
                <a:path h="294979" w="407170">
                  <a:moveTo>
                    <a:pt x="0" y="0"/>
                  </a:moveTo>
                  <a:lnTo>
                    <a:pt x="407170" y="0"/>
                  </a:lnTo>
                  <a:lnTo>
                    <a:pt x="407170" y="294979"/>
                  </a:lnTo>
                  <a:lnTo>
                    <a:pt x="0" y="294979"/>
                  </a:lnTo>
                  <a:close/>
                </a:path>
              </a:pathLst>
            </a:custGeom>
            <a:blipFill>
              <a:blip r:embed="rId5"/>
              <a:stretch>
                <a:fillRect l="-7414" t="0" r="-7414" b="0"/>
              </a:stretch>
            </a:blipFill>
          </p:spPr>
        </p:sp>
      </p:grpSp>
      <p:grpSp>
        <p:nvGrpSpPr>
          <p:cNvPr name="Group 15" id="15"/>
          <p:cNvGrpSpPr/>
          <p:nvPr/>
        </p:nvGrpSpPr>
        <p:grpSpPr>
          <a:xfrm rot="0">
            <a:off x="4841723" y="5999785"/>
            <a:ext cx="6458718" cy="3916402"/>
            <a:chOff x="0" y="0"/>
            <a:chExt cx="537934" cy="326189"/>
          </a:xfrm>
        </p:grpSpPr>
        <p:sp>
          <p:nvSpPr>
            <p:cNvPr name="Freeform 16" id="16"/>
            <p:cNvSpPr/>
            <p:nvPr/>
          </p:nvSpPr>
          <p:spPr>
            <a:xfrm flipH="false" flipV="false" rot="0">
              <a:off x="0" y="0"/>
              <a:ext cx="537934" cy="326189"/>
            </a:xfrm>
            <a:custGeom>
              <a:avLst/>
              <a:gdLst/>
              <a:ahLst/>
              <a:cxnLst/>
              <a:rect r="r" b="b" t="t" l="l"/>
              <a:pathLst>
                <a:path h="326189" w="537934">
                  <a:moveTo>
                    <a:pt x="0" y="0"/>
                  </a:moveTo>
                  <a:lnTo>
                    <a:pt x="537934" y="0"/>
                  </a:lnTo>
                  <a:lnTo>
                    <a:pt x="537934" y="326189"/>
                  </a:lnTo>
                  <a:lnTo>
                    <a:pt x="0" y="326189"/>
                  </a:lnTo>
                  <a:close/>
                </a:path>
              </a:pathLst>
            </a:custGeom>
            <a:blipFill>
              <a:blip r:embed="rId6"/>
              <a:stretch>
                <a:fillRect l="0" t="-4871" r="0" b="-4871"/>
              </a:stretch>
            </a:blipFill>
          </p:spPr>
        </p:sp>
      </p:grpSp>
      <p:sp>
        <p:nvSpPr>
          <p:cNvPr name="AutoShape 17" id="17"/>
          <p:cNvSpPr/>
          <p:nvPr/>
        </p:nvSpPr>
        <p:spPr>
          <a:xfrm>
            <a:off x="12176742" y="3791078"/>
            <a:ext cx="384105" cy="0"/>
          </a:xfrm>
          <a:prstGeom prst="line">
            <a:avLst/>
          </a:prstGeom>
          <a:ln cap="flat" w="38100">
            <a:solidFill>
              <a:srgbClr val="11120D"/>
            </a:solidFill>
            <a:prstDash val="solid"/>
            <a:headEnd type="none" len="sm" w="sm"/>
            <a:tailEnd type="none" len="sm" w="sm"/>
          </a:ln>
        </p:spPr>
      </p:sp>
      <p:sp>
        <p:nvSpPr>
          <p:cNvPr name="AutoShape 18" id="18"/>
          <p:cNvSpPr/>
          <p:nvPr/>
        </p:nvSpPr>
        <p:spPr>
          <a:xfrm>
            <a:off x="14916384" y="7447765"/>
            <a:ext cx="2539317" cy="0"/>
          </a:xfrm>
          <a:prstGeom prst="line">
            <a:avLst/>
          </a:prstGeom>
          <a:ln cap="flat" w="19050">
            <a:solidFill>
              <a:srgbClr val="11120D"/>
            </a:solidFill>
            <a:prstDash val="solid"/>
            <a:headEnd type="none" len="sm" w="sm"/>
            <a:tailEnd type="none" len="sm" w="sm"/>
          </a:ln>
        </p:spPr>
      </p:sp>
      <p:sp>
        <p:nvSpPr>
          <p:cNvPr name="TextBox 19" id="19"/>
          <p:cNvSpPr txBox="true"/>
          <p:nvPr/>
        </p:nvSpPr>
        <p:spPr>
          <a:xfrm rot="0">
            <a:off x="13386843" y="640844"/>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Freeform 20" id="20"/>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7"/>
            <a:stretch>
              <a:fillRect l="0" t="0" r="0" b="0"/>
            </a:stretch>
          </a:blipFill>
        </p:spPr>
      </p:sp>
      <p:sp>
        <p:nvSpPr>
          <p:cNvPr name="TextBox 21" id="21"/>
          <p:cNvSpPr txBox="true"/>
          <p:nvPr/>
        </p:nvSpPr>
        <p:spPr>
          <a:xfrm rot="0">
            <a:off x="6941615" y="4077907"/>
            <a:ext cx="4404770" cy="654050"/>
          </a:xfrm>
          <a:prstGeom prst="rect">
            <a:avLst/>
          </a:prstGeom>
        </p:spPr>
        <p:txBody>
          <a:bodyPr anchor="t" rtlCol="false" tIns="0" lIns="0" bIns="0" rIns="0">
            <a:spAutoFit/>
          </a:bodyPr>
          <a:lstStyle/>
          <a:p>
            <a:pPr algn="just">
              <a:lnSpc>
                <a:spcPts val="2500"/>
              </a:lnSpc>
            </a:pPr>
            <a:r>
              <a:rPr lang="en-US" sz="2500" i="true">
                <a:solidFill>
                  <a:srgbClr val="11120D"/>
                </a:solidFill>
                <a:latin typeface="Garet Italics"/>
                <a:ea typeface="Garet Italics"/>
                <a:cs typeface="Garet Italics"/>
                <a:sym typeface="Garet Italics"/>
              </a:rPr>
              <a:t>“We don’t chase trophies. </a:t>
            </a:r>
          </a:p>
          <a:p>
            <a:pPr algn="just" marL="0" indent="0" lvl="0">
              <a:lnSpc>
                <a:spcPts val="2500"/>
              </a:lnSpc>
            </a:pPr>
            <a:r>
              <a:rPr lang="en-US" sz="2500" i="true">
                <a:solidFill>
                  <a:srgbClr val="11120D"/>
                </a:solidFill>
                <a:latin typeface="Garet Italics"/>
                <a:ea typeface="Garet Italics"/>
                <a:cs typeface="Garet Italics"/>
                <a:sym typeface="Garet Italics"/>
              </a:rPr>
              <a:t>We build players”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706546" y="8406696"/>
            <a:ext cx="2749155"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004</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000644" y="8323605"/>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423621" y="910275"/>
            <a:ext cx="14529956" cy="2120907"/>
          </a:xfrm>
          <a:prstGeom prst="rect">
            <a:avLst/>
          </a:prstGeom>
        </p:spPr>
        <p:txBody>
          <a:bodyPr anchor="t" rtlCol="false" tIns="0" lIns="0" bIns="0" rIns="0">
            <a:spAutoFit/>
          </a:bodyPr>
          <a:lstStyle/>
          <a:p>
            <a:pPr algn="l">
              <a:lnSpc>
                <a:spcPts val="15399"/>
              </a:lnSpc>
            </a:pPr>
            <a:r>
              <a:rPr lang="en-US" b="true" sz="10999" spc="340">
                <a:solidFill>
                  <a:srgbClr val="11120D"/>
                </a:solidFill>
                <a:latin typeface="The Seasons Bold"/>
                <a:ea typeface="The Seasons Bold"/>
                <a:cs typeface="The Seasons Bold"/>
                <a:sym typeface="The Seasons Bold"/>
              </a:rPr>
              <a:t>THE TRAP</a:t>
            </a:r>
          </a:p>
        </p:txBody>
      </p:sp>
      <p:grpSp>
        <p:nvGrpSpPr>
          <p:cNvPr name="Group 6" id="6"/>
          <p:cNvGrpSpPr/>
          <p:nvPr/>
        </p:nvGrpSpPr>
        <p:grpSpPr>
          <a:xfrm rot="0">
            <a:off x="2554297" y="7694110"/>
            <a:ext cx="1716576" cy="1716576"/>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8" id="8"/>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AutoShape 9" id="9"/>
          <p:cNvSpPr/>
          <p:nvPr/>
        </p:nvSpPr>
        <p:spPr>
          <a:xfrm>
            <a:off x="423621" y="3126432"/>
            <a:ext cx="384105" cy="0"/>
          </a:xfrm>
          <a:prstGeom prst="line">
            <a:avLst/>
          </a:prstGeom>
          <a:ln cap="flat" w="38100">
            <a:solidFill>
              <a:srgbClr val="11120D"/>
            </a:solidFill>
            <a:prstDash val="solid"/>
            <a:headEnd type="none" len="sm" w="sm"/>
            <a:tailEnd type="none" len="sm" w="sm"/>
          </a:ln>
        </p:spPr>
      </p:sp>
      <p:grpSp>
        <p:nvGrpSpPr>
          <p:cNvPr name="Group 10" id="10"/>
          <p:cNvGrpSpPr/>
          <p:nvPr/>
        </p:nvGrpSpPr>
        <p:grpSpPr>
          <a:xfrm rot="0">
            <a:off x="14000644" y="2385560"/>
            <a:ext cx="3845236" cy="3845236"/>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2" id="12"/>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grpSp>
        <p:nvGrpSpPr>
          <p:cNvPr name="Group 13" id="13"/>
          <p:cNvGrpSpPr/>
          <p:nvPr/>
        </p:nvGrpSpPr>
        <p:grpSpPr>
          <a:xfrm rot="0">
            <a:off x="6366669" y="3815920"/>
            <a:ext cx="10892631" cy="4507685"/>
            <a:chOff x="0" y="0"/>
            <a:chExt cx="907225" cy="375436"/>
          </a:xfrm>
        </p:grpSpPr>
        <p:sp>
          <p:nvSpPr>
            <p:cNvPr name="Freeform 14" id="14"/>
            <p:cNvSpPr/>
            <p:nvPr/>
          </p:nvSpPr>
          <p:spPr>
            <a:xfrm flipH="false" flipV="false" rot="0">
              <a:off x="0" y="0"/>
              <a:ext cx="907225" cy="375436"/>
            </a:xfrm>
            <a:custGeom>
              <a:avLst/>
              <a:gdLst/>
              <a:ahLst/>
              <a:cxnLst/>
              <a:rect r="r" b="b" t="t" l="l"/>
              <a:pathLst>
                <a:path h="375436" w="907225">
                  <a:moveTo>
                    <a:pt x="0" y="0"/>
                  </a:moveTo>
                  <a:lnTo>
                    <a:pt x="907225" y="0"/>
                  </a:lnTo>
                  <a:lnTo>
                    <a:pt x="907225" y="375436"/>
                  </a:lnTo>
                  <a:lnTo>
                    <a:pt x="0" y="375436"/>
                  </a:lnTo>
                  <a:close/>
                </a:path>
              </a:pathLst>
            </a:custGeom>
            <a:blipFill>
              <a:blip r:embed="rId5"/>
              <a:stretch>
                <a:fillRect l="0" t="-48143" r="0" b="-21447"/>
              </a:stretch>
            </a:blipFill>
          </p:spPr>
        </p:sp>
      </p:grpSp>
      <p:grpSp>
        <p:nvGrpSpPr>
          <p:cNvPr name="Group 15" id="15"/>
          <p:cNvGrpSpPr/>
          <p:nvPr/>
        </p:nvGrpSpPr>
        <p:grpSpPr>
          <a:xfrm rot="0">
            <a:off x="14000644" y="2223141"/>
            <a:ext cx="1411805" cy="1411805"/>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17" id="17"/>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TextBox 18" id="18"/>
          <p:cNvSpPr txBox="true"/>
          <p:nvPr/>
        </p:nvSpPr>
        <p:spPr>
          <a:xfrm rot="0">
            <a:off x="423621" y="4346278"/>
            <a:ext cx="5548985" cy="2147570"/>
          </a:xfrm>
          <a:prstGeom prst="rect">
            <a:avLst/>
          </a:prstGeom>
        </p:spPr>
        <p:txBody>
          <a:bodyPr anchor="t" rtlCol="false" tIns="0" lIns="0" bIns="0" rIns="0">
            <a:spAutoFit/>
          </a:bodyPr>
          <a:lstStyle/>
          <a:p>
            <a:pPr algn="just">
              <a:lnSpc>
                <a:spcPts val="2800"/>
              </a:lnSpc>
            </a:pPr>
            <a:r>
              <a:rPr lang="en-US" sz="2800">
                <a:solidFill>
                  <a:srgbClr val="11120D"/>
                </a:solidFill>
                <a:latin typeface="Garet"/>
                <a:ea typeface="Garet"/>
                <a:cs typeface="Garet"/>
                <a:sym typeface="Garet"/>
              </a:rPr>
              <a:t>Over Coaching</a:t>
            </a:r>
          </a:p>
          <a:p>
            <a:pPr algn="just">
              <a:lnSpc>
                <a:spcPts val="2800"/>
              </a:lnSpc>
            </a:pPr>
            <a:r>
              <a:rPr lang="en-US" sz="2800">
                <a:solidFill>
                  <a:srgbClr val="11120D"/>
                </a:solidFill>
                <a:latin typeface="Garet"/>
                <a:ea typeface="Garet"/>
                <a:cs typeface="Garet"/>
                <a:sym typeface="Garet"/>
              </a:rPr>
              <a:t>Over Structuring</a:t>
            </a:r>
          </a:p>
          <a:p>
            <a:pPr algn="just">
              <a:lnSpc>
                <a:spcPts val="2800"/>
              </a:lnSpc>
            </a:pPr>
            <a:r>
              <a:rPr lang="en-US" sz="2800">
                <a:solidFill>
                  <a:srgbClr val="11120D"/>
                </a:solidFill>
                <a:latin typeface="Garet"/>
                <a:ea typeface="Garet"/>
                <a:cs typeface="Garet"/>
                <a:sym typeface="Garet"/>
              </a:rPr>
              <a:t>Fear Based Play</a:t>
            </a:r>
          </a:p>
          <a:p>
            <a:pPr algn="just">
              <a:lnSpc>
                <a:spcPts val="2800"/>
              </a:lnSpc>
            </a:pPr>
            <a:r>
              <a:rPr lang="en-US" sz="2800">
                <a:solidFill>
                  <a:srgbClr val="11120D"/>
                </a:solidFill>
                <a:latin typeface="Garet"/>
                <a:ea typeface="Garet"/>
                <a:cs typeface="Garet"/>
                <a:sym typeface="Garet"/>
              </a:rPr>
              <a:t>Players Scared to try</a:t>
            </a:r>
          </a:p>
          <a:p>
            <a:pPr algn="just">
              <a:lnSpc>
                <a:spcPts val="2800"/>
              </a:lnSpc>
            </a:pPr>
          </a:p>
          <a:p>
            <a:pPr algn="just" marL="0" indent="0" lvl="0">
              <a:lnSpc>
                <a:spcPts val="2800"/>
              </a:lnSpc>
            </a:pPr>
            <a:r>
              <a:rPr lang="en-US" sz="2800" i="true">
                <a:solidFill>
                  <a:srgbClr val="11120D"/>
                </a:solidFill>
                <a:latin typeface="Garet Italics"/>
                <a:ea typeface="Garet Italics"/>
                <a:cs typeface="Garet Italics"/>
                <a:sym typeface="Garet Italics"/>
              </a:rPr>
              <a:t>Winning is great until its not</a:t>
            </a:r>
          </a:p>
        </p:txBody>
      </p:sp>
      <p:sp>
        <p:nvSpPr>
          <p:cNvPr name="TextBox 19" id="19"/>
          <p:cNvSpPr txBox="true"/>
          <p:nvPr/>
        </p:nvSpPr>
        <p:spPr>
          <a:xfrm rot="0">
            <a:off x="4438284" y="8361705"/>
            <a:ext cx="8552029" cy="737870"/>
          </a:xfrm>
          <a:prstGeom prst="rect">
            <a:avLst/>
          </a:prstGeom>
        </p:spPr>
        <p:txBody>
          <a:bodyPr anchor="t" rtlCol="false" tIns="0" lIns="0" bIns="0" rIns="0">
            <a:spAutoFit/>
          </a:bodyPr>
          <a:lstStyle/>
          <a:p>
            <a:pPr algn="just" marL="0" indent="0" lvl="0">
              <a:lnSpc>
                <a:spcPts val="2800"/>
              </a:lnSpc>
            </a:pPr>
            <a:r>
              <a:rPr lang="en-US" sz="2800">
                <a:solidFill>
                  <a:srgbClr val="11120D"/>
                </a:solidFill>
                <a:latin typeface="Garet"/>
                <a:ea typeface="Garet"/>
                <a:cs typeface="Garet"/>
                <a:sym typeface="Garet"/>
              </a:rPr>
              <a:t>Early Success from structure without skill will collapse later</a:t>
            </a:r>
          </a:p>
        </p:txBody>
      </p:sp>
      <p:sp>
        <p:nvSpPr>
          <p:cNvPr name="TextBox 20" id="20"/>
          <p:cNvSpPr txBox="true"/>
          <p:nvPr/>
        </p:nvSpPr>
        <p:spPr>
          <a:xfrm rot="0">
            <a:off x="423621" y="3217803"/>
            <a:ext cx="10237505" cy="356235"/>
          </a:xfrm>
          <a:prstGeom prst="rect">
            <a:avLst/>
          </a:prstGeom>
        </p:spPr>
        <p:txBody>
          <a:bodyPr anchor="t" rtlCol="false" tIns="0" lIns="0" bIns="0" rIns="0">
            <a:spAutoFit/>
          </a:bodyPr>
          <a:lstStyle/>
          <a:p>
            <a:pPr algn="just" marL="0" indent="0" lvl="0">
              <a:lnSpc>
                <a:spcPts val="2400"/>
              </a:lnSpc>
            </a:pPr>
            <a:r>
              <a:rPr lang="en-US" sz="2400">
                <a:solidFill>
                  <a:srgbClr val="11120D"/>
                </a:solidFill>
                <a:latin typeface="Horizon"/>
                <a:ea typeface="Horizon"/>
                <a:cs typeface="Horizon"/>
                <a:sym typeface="Horizon"/>
              </a:rPr>
              <a:t>Early structure ≠ long-term mastery</a:t>
            </a:r>
          </a:p>
        </p:txBody>
      </p:sp>
      <p:sp>
        <p:nvSpPr>
          <p:cNvPr name="TextBox 21" id="21"/>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Freeform 22" id="22"/>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6"/>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592070" y="8279779"/>
            <a:ext cx="3068633" cy="134902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005</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592070" y="8017594"/>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2239217" y="3866436"/>
            <a:ext cx="5202156" cy="5202156"/>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408"/>
            </a:solidFill>
          </p:spPr>
        </p:sp>
        <p:sp>
          <p:nvSpPr>
            <p:cNvPr name="TextBox 7" id="7"/>
            <p:cNvSpPr txBox="true"/>
            <p:nvPr/>
          </p:nvSpPr>
          <p:spPr>
            <a:xfrm>
              <a:off x="76200" y="114300"/>
              <a:ext cx="660400" cy="622300"/>
            </a:xfrm>
            <a:prstGeom prst="rect">
              <a:avLst/>
            </a:prstGeom>
          </p:spPr>
          <p:txBody>
            <a:bodyPr anchor="ctr" rtlCol="false" tIns="50800" lIns="50800" bIns="50800" rIns="50800"/>
            <a:lstStyle/>
            <a:p>
              <a:pPr algn="ctr">
                <a:lnSpc>
                  <a:spcPts val="2000"/>
                </a:lnSpc>
              </a:pPr>
            </a:p>
          </p:txBody>
        </p:sp>
      </p:grpSp>
      <p:sp>
        <p:nvSpPr>
          <p:cNvPr name="AutoShape 8" id="8"/>
          <p:cNvSpPr/>
          <p:nvPr/>
        </p:nvSpPr>
        <p:spPr>
          <a:xfrm>
            <a:off x="423621" y="6216610"/>
            <a:ext cx="384105" cy="0"/>
          </a:xfrm>
          <a:prstGeom prst="line">
            <a:avLst/>
          </a:prstGeom>
          <a:ln cap="flat" w="38100">
            <a:solidFill>
              <a:srgbClr val="11120D"/>
            </a:solidFill>
            <a:prstDash val="solid"/>
            <a:headEnd type="none" len="sm" w="sm"/>
            <a:tailEnd type="none" len="sm" w="sm"/>
          </a:ln>
        </p:spPr>
      </p:sp>
      <p:grpSp>
        <p:nvGrpSpPr>
          <p:cNvPr name="Group 9" id="9"/>
          <p:cNvGrpSpPr/>
          <p:nvPr/>
        </p:nvGrpSpPr>
        <p:grpSpPr>
          <a:xfrm rot="0">
            <a:off x="4534980" y="3660635"/>
            <a:ext cx="5180543" cy="2806879"/>
            <a:chOff x="0" y="0"/>
            <a:chExt cx="544431" cy="294979"/>
          </a:xfrm>
        </p:grpSpPr>
        <p:sp>
          <p:nvSpPr>
            <p:cNvPr name="Freeform 10" id="10"/>
            <p:cNvSpPr/>
            <p:nvPr/>
          </p:nvSpPr>
          <p:spPr>
            <a:xfrm flipH="false" flipV="false" rot="0">
              <a:off x="0" y="0"/>
              <a:ext cx="544431" cy="294979"/>
            </a:xfrm>
            <a:custGeom>
              <a:avLst/>
              <a:gdLst/>
              <a:ahLst/>
              <a:cxnLst/>
              <a:rect r="r" b="b" t="t" l="l"/>
              <a:pathLst>
                <a:path h="294979" w="544431">
                  <a:moveTo>
                    <a:pt x="0" y="0"/>
                  </a:moveTo>
                  <a:lnTo>
                    <a:pt x="544431" y="0"/>
                  </a:lnTo>
                  <a:lnTo>
                    <a:pt x="544431" y="294979"/>
                  </a:lnTo>
                  <a:lnTo>
                    <a:pt x="0" y="294979"/>
                  </a:lnTo>
                  <a:close/>
                </a:path>
              </a:pathLst>
            </a:custGeom>
            <a:blipFill>
              <a:blip r:embed="rId5"/>
              <a:stretch>
                <a:fillRect l="0" t="-73193" r="0" b="-73193"/>
              </a:stretch>
            </a:blipFill>
          </p:spPr>
        </p:sp>
      </p:grpSp>
      <p:grpSp>
        <p:nvGrpSpPr>
          <p:cNvPr name="Group 11" id="11"/>
          <p:cNvGrpSpPr/>
          <p:nvPr/>
        </p:nvGrpSpPr>
        <p:grpSpPr>
          <a:xfrm rot="0">
            <a:off x="12965169" y="4084654"/>
            <a:ext cx="4651909" cy="3086100"/>
            <a:chOff x="0" y="0"/>
            <a:chExt cx="1225194" cy="812800"/>
          </a:xfrm>
        </p:grpSpPr>
        <p:sp>
          <p:nvSpPr>
            <p:cNvPr name="Freeform 12" id="12"/>
            <p:cNvSpPr/>
            <p:nvPr/>
          </p:nvSpPr>
          <p:spPr>
            <a:xfrm flipH="false" flipV="false" rot="0">
              <a:off x="0" y="0"/>
              <a:ext cx="1225194" cy="812800"/>
            </a:xfrm>
            <a:custGeom>
              <a:avLst/>
              <a:gdLst/>
              <a:ahLst/>
              <a:cxnLst/>
              <a:rect r="r" b="b" t="t" l="l"/>
              <a:pathLst>
                <a:path h="812800" w="1225194">
                  <a:moveTo>
                    <a:pt x="0" y="0"/>
                  </a:moveTo>
                  <a:lnTo>
                    <a:pt x="1225194" y="0"/>
                  </a:lnTo>
                  <a:lnTo>
                    <a:pt x="1225194" y="812800"/>
                  </a:lnTo>
                  <a:lnTo>
                    <a:pt x="0" y="812800"/>
                  </a:lnTo>
                  <a:close/>
                </a:path>
              </a:pathLst>
            </a:custGeom>
            <a:solidFill>
              <a:srgbClr val="1B5408"/>
            </a:solidFill>
          </p:spPr>
        </p:sp>
        <p:sp>
          <p:nvSpPr>
            <p:cNvPr name="TextBox 13" id="13"/>
            <p:cNvSpPr txBox="true"/>
            <p:nvPr/>
          </p:nvSpPr>
          <p:spPr>
            <a:xfrm>
              <a:off x="0" y="38100"/>
              <a:ext cx="1225194" cy="774700"/>
            </a:xfrm>
            <a:prstGeom prst="rect">
              <a:avLst/>
            </a:prstGeom>
          </p:spPr>
          <p:txBody>
            <a:bodyPr anchor="ctr" rtlCol="false" tIns="50800" lIns="50800" bIns="50800" rIns="50800"/>
            <a:lstStyle/>
            <a:p>
              <a:pPr algn="ctr">
                <a:lnSpc>
                  <a:spcPts val="2000"/>
                </a:lnSpc>
              </a:pPr>
            </a:p>
          </p:txBody>
        </p:sp>
      </p:grpSp>
      <p:grpSp>
        <p:nvGrpSpPr>
          <p:cNvPr name="Group 14" id="14"/>
          <p:cNvGrpSpPr/>
          <p:nvPr/>
        </p:nvGrpSpPr>
        <p:grpSpPr>
          <a:xfrm rot="0">
            <a:off x="10283848" y="3660635"/>
            <a:ext cx="5180543" cy="2806879"/>
            <a:chOff x="0" y="0"/>
            <a:chExt cx="544431" cy="294979"/>
          </a:xfrm>
        </p:grpSpPr>
        <p:sp>
          <p:nvSpPr>
            <p:cNvPr name="Freeform 15" id="15"/>
            <p:cNvSpPr/>
            <p:nvPr/>
          </p:nvSpPr>
          <p:spPr>
            <a:xfrm flipH="false" flipV="false" rot="0">
              <a:off x="0" y="0"/>
              <a:ext cx="544431" cy="294979"/>
            </a:xfrm>
            <a:custGeom>
              <a:avLst/>
              <a:gdLst/>
              <a:ahLst/>
              <a:cxnLst/>
              <a:rect r="r" b="b" t="t" l="l"/>
              <a:pathLst>
                <a:path h="294979" w="544431">
                  <a:moveTo>
                    <a:pt x="0" y="0"/>
                  </a:moveTo>
                  <a:lnTo>
                    <a:pt x="544431" y="0"/>
                  </a:lnTo>
                  <a:lnTo>
                    <a:pt x="544431" y="294979"/>
                  </a:lnTo>
                  <a:lnTo>
                    <a:pt x="0" y="294979"/>
                  </a:lnTo>
                  <a:close/>
                </a:path>
              </a:pathLst>
            </a:custGeom>
            <a:blipFill>
              <a:blip r:embed="rId6"/>
              <a:stretch>
                <a:fillRect l="0" t="-82734" r="0" b="-63651"/>
              </a:stretch>
            </a:blipFill>
          </p:spPr>
        </p:sp>
      </p:grpSp>
      <p:sp>
        <p:nvSpPr>
          <p:cNvPr name="TextBox 16" id="16"/>
          <p:cNvSpPr txBox="true"/>
          <p:nvPr/>
        </p:nvSpPr>
        <p:spPr>
          <a:xfrm rot="0">
            <a:off x="423621" y="1171507"/>
            <a:ext cx="16835679" cy="2120907"/>
          </a:xfrm>
          <a:prstGeom prst="rect">
            <a:avLst/>
          </a:prstGeom>
        </p:spPr>
        <p:txBody>
          <a:bodyPr anchor="t" rtlCol="false" tIns="0" lIns="0" bIns="0" rIns="0">
            <a:spAutoFit/>
          </a:bodyPr>
          <a:lstStyle/>
          <a:p>
            <a:pPr algn="l">
              <a:lnSpc>
                <a:spcPts val="15399"/>
              </a:lnSpc>
            </a:pPr>
            <a:r>
              <a:rPr lang="en-US" b="true" sz="10999" spc="340">
                <a:solidFill>
                  <a:srgbClr val="11120D"/>
                </a:solidFill>
                <a:latin typeface="The Seasons Bold"/>
                <a:ea typeface="The Seasons Bold"/>
                <a:cs typeface="The Seasons Bold"/>
                <a:sym typeface="The Seasons Bold"/>
              </a:rPr>
              <a:t>COACHING STANDARD</a:t>
            </a:r>
          </a:p>
        </p:txBody>
      </p:sp>
      <p:sp>
        <p:nvSpPr>
          <p:cNvPr name="TextBox 17" id="17"/>
          <p:cNvSpPr txBox="true"/>
          <p:nvPr/>
        </p:nvSpPr>
        <p:spPr>
          <a:xfrm rot="0">
            <a:off x="2962939" y="6763542"/>
            <a:ext cx="6701630" cy="2305050"/>
          </a:xfrm>
          <a:prstGeom prst="rect">
            <a:avLst/>
          </a:prstGeom>
        </p:spPr>
        <p:txBody>
          <a:bodyPr anchor="t" rtlCol="false" tIns="0" lIns="0" bIns="0" rIns="0">
            <a:spAutoFit/>
          </a:bodyPr>
          <a:lstStyle/>
          <a:p>
            <a:pPr algn="just">
              <a:lnSpc>
                <a:spcPts val="3000"/>
              </a:lnSpc>
            </a:pPr>
            <a:r>
              <a:rPr lang="en-US" sz="3000" b="true">
                <a:solidFill>
                  <a:srgbClr val="11120D"/>
                </a:solidFill>
                <a:latin typeface="Garet Bold"/>
                <a:ea typeface="Garet Bold"/>
                <a:cs typeface="Garet Bold"/>
                <a:sym typeface="Garet Bold"/>
              </a:rPr>
              <a:t>We Develop:</a:t>
            </a:r>
          </a:p>
          <a:p>
            <a:pPr algn="just">
              <a:lnSpc>
                <a:spcPts val="3000"/>
              </a:lnSpc>
            </a:pPr>
          </a:p>
          <a:p>
            <a:pPr algn="just">
              <a:lnSpc>
                <a:spcPts val="3000"/>
              </a:lnSpc>
            </a:pPr>
            <a:r>
              <a:rPr lang="en-US" sz="3000">
                <a:solidFill>
                  <a:srgbClr val="11120D"/>
                </a:solidFill>
                <a:latin typeface="Garet"/>
                <a:ea typeface="Garet"/>
                <a:cs typeface="Garet"/>
                <a:sym typeface="Garet"/>
              </a:rPr>
              <a:t>Technical quality</a:t>
            </a:r>
          </a:p>
          <a:p>
            <a:pPr algn="just">
              <a:lnSpc>
                <a:spcPts val="3000"/>
              </a:lnSpc>
            </a:pPr>
            <a:r>
              <a:rPr lang="en-US" sz="3000">
                <a:solidFill>
                  <a:srgbClr val="11120D"/>
                </a:solidFill>
                <a:latin typeface="Garet"/>
                <a:ea typeface="Garet"/>
                <a:cs typeface="Garet"/>
                <a:sym typeface="Garet"/>
              </a:rPr>
              <a:t>Decision making</a:t>
            </a:r>
          </a:p>
          <a:p>
            <a:pPr algn="just">
              <a:lnSpc>
                <a:spcPts val="3000"/>
              </a:lnSpc>
            </a:pPr>
            <a:r>
              <a:rPr lang="en-US" sz="3000">
                <a:solidFill>
                  <a:srgbClr val="11120D"/>
                </a:solidFill>
                <a:latin typeface="Garet"/>
                <a:ea typeface="Garet"/>
                <a:cs typeface="Garet"/>
                <a:sym typeface="Garet"/>
              </a:rPr>
              <a:t>Mental resilience</a:t>
            </a:r>
          </a:p>
          <a:p>
            <a:pPr algn="just" marL="0" indent="0" lvl="0">
              <a:lnSpc>
                <a:spcPts val="3000"/>
              </a:lnSpc>
            </a:pPr>
            <a:r>
              <a:rPr lang="en-US" sz="3000">
                <a:solidFill>
                  <a:srgbClr val="11120D"/>
                </a:solidFill>
                <a:latin typeface="Garet"/>
                <a:ea typeface="Garet"/>
                <a:cs typeface="Garet"/>
                <a:sym typeface="Garet"/>
              </a:rPr>
              <a:t>Team character</a:t>
            </a:r>
          </a:p>
        </p:txBody>
      </p:sp>
      <p:sp>
        <p:nvSpPr>
          <p:cNvPr name="TextBox 18" id="18"/>
          <p:cNvSpPr txBox="true"/>
          <p:nvPr/>
        </p:nvSpPr>
        <p:spPr>
          <a:xfrm rot="0">
            <a:off x="7890440" y="7377469"/>
            <a:ext cx="6701630" cy="1442720"/>
          </a:xfrm>
          <a:prstGeom prst="rect">
            <a:avLst/>
          </a:prstGeom>
        </p:spPr>
        <p:txBody>
          <a:bodyPr anchor="t" rtlCol="false" tIns="0" lIns="0" bIns="0" rIns="0">
            <a:spAutoFit/>
          </a:bodyPr>
          <a:lstStyle/>
          <a:p>
            <a:pPr algn="just">
              <a:lnSpc>
                <a:spcPts val="2800"/>
              </a:lnSpc>
            </a:pPr>
            <a:r>
              <a:rPr lang="en-US" sz="2800">
                <a:solidFill>
                  <a:srgbClr val="11120D"/>
                </a:solidFill>
                <a:latin typeface="Garet"/>
                <a:ea typeface="Garet"/>
                <a:cs typeface="Garet"/>
                <a:sym typeface="Garet"/>
              </a:rPr>
              <a:t>Technical = repetition with detail</a:t>
            </a:r>
          </a:p>
          <a:p>
            <a:pPr algn="just">
              <a:lnSpc>
                <a:spcPts val="2800"/>
              </a:lnSpc>
            </a:pPr>
            <a:r>
              <a:rPr lang="en-US" sz="2800">
                <a:solidFill>
                  <a:srgbClr val="11120D"/>
                </a:solidFill>
                <a:latin typeface="Garet"/>
                <a:ea typeface="Garet"/>
                <a:cs typeface="Garet"/>
                <a:sym typeface="Garet"/>
              </a:rPr>
              <a:t>Tactical = age appropriate</a:t>
            </a:r>
          </a:p>
          <a:p>
            <a:pPr algn="just">
              <a:lnSpc>
                <a:spcPts val="2800"/>
              </a:lnSpc>
            </a:pPr>
            <a:r>
              <a:rPr lang="en-US" sz="2800">
                <a:solidFill>
                  <a:srgbClr val="11120D"/>
                </a:solidFill>
                <a:latin typeface="Garet"/>
                <a:ea typeface="Garet"/>
                <a:cs typeface="Garet"/>
                <a:sym typeface="Garet"/>
              </a:rPr>
              <a:t>Mental = emotional control</a:t>
            </a:r>
          </a:p>
          <a:p>
            <a:pPr algn="just" marL="0" indent="0" lvl="0">
              <a:lnSpc>
                <a:spcPts val="2800"/>
              </a:lnSpc>
            </a:pPr>
            <a:r>
              <a:rPr lang="en-US" sz="2800">
                <a:solidFill>
                  <a:srgbClr val="11120D"/>
                </a:solidFill>
                <a:latin typeface="Garet"/>
                <a:ea typeface="Garet"/>
                <a:cs typeface="Garet"/>
                <a:sym typeface="Garet"/>
              </a:rPr>
              <a:t>Character = team culture mindset</a:t>
            </a:r>
          </a:p>
        </p:txBody>
      </p:sp>
      <p:sp>
        <p:nvSpPr>
          <p:cNvPr name="TextBox 19" id="19"/>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
        <p:nvSpPr>
          <p:cNvPr name="Freeform 20" id="20"/>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7"/>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5460577" y="8158334"/>
            <a:ext cx="1995124" cy="1348706"/>
          </a:xfrm>
          <a:prstGeom prst="rect">
            <a:avLst/>
          </a:prstGeom>
        </p:spPr>
        <p:txBody>
          <a:bodyPr anchor="t" rtlCol="false" tIns="0" lIns="0" bIns="0" rIns="0">
            <a:spAutoFit/>
          </a:bodyPr>
          <a:lstStyle/>
          <a:p>
            <a:pPr algn="r" marL="0" indent="0" lvl="0">
              <a:lnSpc>
                <a:spcPts val="10426"/>
              </a:lnSpc>
              <a:spcBef>
                <a:spcPct val="0"/>
              </a:spcBef>
            </a:pPr>
            <a:r>
              <a:rPr lang="en-US" sz="7447">
                <a:solidFill>
                  <a:srgbClr val="11120D"/>
                </a:solidFill>
                <a:latin typeface="Horizon"/>
                <a:ea typeface="Horizon"/>
                <a:cs typeface="Horizon"/>
                <a:sym typeface="Horizon"/>
              </a:rPr>
              <a:t>09</a:t>
            </a:r>
          </a:p>
        </p:txBody>
      </p:sp>
      <p:sp>
        <p:nvSpPr>
          <p:cNvPr name="AutoShape 3" id="3"/>
          <p:cNvSpPr/>
          <p:nvPr/>
        </p:nvSpPr>
        <p:spPr>
          <a:xfrm>
            <a:off x="423621" y="9795929"/>
            <a:ext cx="2539317" cy="0"/>
          </a:xfrm>
          <a:prstGeom prst="line">
            <a:avLst/>
          </a:prstGeom>
          <a:ln cap="flat" w="19050">
            <a:solidFill>
              <a:srgbClr val="11120D"/>
            </a:solidFill>
            <a:prstDash val="solid"/>
            <a:headEnd type="none" len="sm" w="sm"/>
            <a:tailEnd type="none" len="sm" w="sm"/>
          </a:ln>
        </p:spPr>
      </p:sp>
      <p:sp>
        <p:nvSpPr>
          <p:cNvPr name="Freeform 4" id="4"/>
          <p:cNvSpPr/>
          <p:nvPr/>
        </p:nvSpPr>
        <p:spPr>
          <a:xfrm flipH="false" flipV="false" rot="0">
            <a:off x="14953578" y="8323605"/>
            <a:ext cx="602999" cy="623382"/>
          </a:xfrm>
          <a:custGeom>
            <a:avLst/>
            <a:gdLst/>
            <a:ahLst/>
            <a:cxnLst/>
            <a:rect r="r" b="b" t="t" l="l"/>
            <a:pathLst>
              <a:path h="623382" w="602999">
                <a:moveTo>
                  <a:pt x="0" y="0"/>
                </a:moveTo>
                <a:lnTo>
                  <a:pt x="602999" y="0"/>
                </a:lnTo>
                <a:lnTo>
                  <a:pt x="602999" y="623382"/>
                </a:lnTo>
                <a:lnTo>
                  <a:pt x="0" y="6233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0" y="4524771"/>
            <a:ext cx="2962939" cy="4733529"/>
            <a:chOff x="0" y="0"/>
            <a:chExt cx="311380" cy="497454"/>
          </a:xfrm>
        </p:grpSpPr>
        <p:sp>
          <p:nvSpPr>
            <p:cNvPr name="Freeform 6" id="6"/>
            <p:cNvSpPr/>
            <p:nvPr/>
          </p:nvSpPr>
          <p:spPr>
            <a:xfrm flipH="false" flipV="false" rot="0">
              <a:off x="0" y="0"/>
              <a:ext cx="311380" cy="497454"/>
            </a:xfrm>
            <a:custGeom>
              <a:avLst/>
              <a:gdLst/>
              <a:ahLst/>
              <a:cxnLst/>
              <a:rect r="r" b="b" t="t" l="l"/>
              <a:pathLst>
                <a:path h="497454" w="311380">
                  <a:moveTo>
                    <a:pt x="0" y="0"/>
                  </a:moveTo>
                  <a:lnTo>
                    <a:pt x="311380" y="0"/>
                  </a:lnTo>
                  <a:lnTo>
                    <a:pt x="311380" y="497454"/>
                  </a:lnTo>
                  <a:lnTo>
                    <a:pt x="0" y="497454"/>
                  </a:lnTo>
                  <a:close/>
                </a:path>
              </a:pathLst>
            </a:custGeom>
            <a:blipFill>
              <a:blip r:embed="rId5"/>
              <a:stretch>
                <a:fillRect l="-31965" t="0" r="-31965" b="0"/>
              </a:stretch>
            </a:blipFill>
          </p:spPr>
        </p:sp>
      </p:grpSp>
      <p:grpSp>
        <p:nvGrpSpPr>
          <p:cNvPr name="Group 7" id="7"/>
          <p:cNvGrpSpPr/>
          <p:nvPr/>
        </p:nvGrpSpPr>
        <p:grpSpPr>
          <a:xfrm rot="0">
            <a:off x="11078226" y="1600132"/>
            <a:ext cx="7209774" cy="8686868"/>
            <a:chOff x="0" y="0"/>
            <a:chExt cx="1898871" cy="2287899"/>
          </a:xfrm>
        </p:grpSpPr>
        <p:sp>
          <p:nvSpPr>
            <p:cNvPr name="Freeform 8" id="8"/>
            <p:cNvSpPr/>
            <p:nvPr/>
          </p:nvSpPr>
          <p:spPr>
            <a:xfrm flipH="false" flipV="false" rot="0">
              <a:off x="0" y="0"/>
              <a:ext cx="1898871" cy="2287899"/>
            </a:xfrm>
            <a:custGeom>
              <a:avLst/>
              <a:gdLst/>
              <a:ahLst/>
              <a:cxnLst/>
              <a:rect r="r" b="b" t="t" l="l"/>
              <a:pathLst>
                <a:path h="2287899" w="1898871">
                  <a:moveTo>
                    <a:pt x="0" y="0"/>
                  </a:moveTo>
                  <a:lnTo>
                    <a:pt x="1898871" y="0"/>
                  </a:lnTo>
                  <a:lnTo>
                    <a:pt x="1898871" y="2287899"/>
                  </a:lnTo>
                  <a:lnTo>
                    <a:pt x="0" y="2287899"/>
                  </a:lnTo>
                  <a:close/>
                </a:path>
              </a:pathLst>
            </a:custGeom>
            <a:solidFill>
              <a:srgbClr val="1B5408"/>
            </a:solidFill>
          </p:spPr>
        </p:sp>
        <p:sp>
          <p:nvSpPr>
            <p:cNvPr name="TextBox 9" id="9"/>
            <p:cNvSpPr txBox="true"/>
            <p:nvPr/>
          </p:nvSpPr>
          <p:spPr>
            <a:xfrm>
              <a:off x="0" y="38100"/>
              <a:ext cx="1898871" cy="2249799"/>
            </a:xfrm>
            <a:prstGeom prst="rect">
              <a:avLst/>
            </a:prstGeom>
          </p:spPr>
          <p:txBody>
            <a:bodyPr anchor="ctr" rtlCol="false" tIns="50800" lIns="50800" bIns="50800" rIns="50800"/>
            <a:lstStyle/>
            <a:p>
              <a:pPr algn="ctr">
                <a:lnSpc>
                  <a:spcPts val="2000"/>
                </a:lnSpc>
              </a:pPr>
            </a:p>
          </p:txBody>
        </p:sp>
      </p:grpSp>
      <p:sp>
        <p:nvSpPr>
          <p:cNvPr name="Freeform 10" id="10"/>
          <p:cNvSpPr/>
          <p:nvPr/>
        </p:nvSpPr>
        <p:spPr>
          <a:xfrm flipH="false" flipV="false" rot="0">
            <a:off x="16987" y="16987"/>
            <a:ext cx="1011713" cy="1011713"/>
          </a:xfrm>
          <a:custGeom>
            <a:avLst/>
            <a:gdLst/>
            <a:ahLst/>
            <a:cxnLst/>
            <a:rect r="r" b="b" t="t" l="l"/>
            <a:pathLst>
              <a:path h="1011713" w="1011713">
                <a:moveTo>
                  <a:pt x="0" y="0"/>
                </a:moveTo>
                <a:lnTo>
                  <a:pt x="1011713" y="0"/>
                </a:lnTo>
                <a:lnTo>
                  <a:pt x="1011713" y="1011713"/>
                </a:lnTo>
                <a:lnTo>
                  <a:pt x="0" y="1011713"/>
                </a:lnTo>
                <a:lnTo>
                  <a:pt x="0" y="0"/>
                </a:lnTo>
                <a:close/>
              </a:path>
            </a:pathLst>
          </a:custGeom>
          <a:blipFill>
            <a:blip r:embed="rId6"/>
            <a:stretch>
              <a:fillRect l="0" t="0" r="0" b="0"/>
            </a:stretch>
          </a:blipFill>
        </p:spPr>
      </p:sp>
      <p:sp>
        <p:nvSpPr>
          <p:cNvPr name="Freeform 11" id="11"/>
          <p:cNvSpPr/>
          <p:nvPr/>
        </p:nvSpPr>
        <p:spPr>
          <a:xfrm flipH="false" flipV="false" rot="0">
            <a:off x="11367646" y="2585136"/>
            <a:ext cx="6716860" cy="6716860"/>
          </a:xfrm>
          <a:custGeom>
            <a:avLst/>
            <a:gdLst/>
            <a:ahLst/>
            <a:cxnLst/>
            <a:rect r="r" b="b" t="t" l="l"/>
            <a:pathLst>
              <a:path h="6716860" w="6716860">
                <a:moveTo>
                  <a:pt x="0" y="0"/>
                </a:moveTo>
                <a:lnTo>
                  <a:pt x="6716859" y="0"/>
                </a:lnTo>
                <a:lnTo>
                  <a:pt x="6716859" y="6716860"/>
                </a:lnTo>
                <a:lnTo>
                  <a:pt x="0" y="6716860"/>
                </a:lnTo>
                <a:lnTo>
                  <a:pt x="0" y="0"/>
                </a:lnTo>
                <a:close/>
              </a:path>
            </a:pathLst>
          </a:custGeom>
          <a:blipFill>
            <a:blip r:embed="rId7"/>
            <a:stretch>
              <a:fillRect l="0" t="0" r="0" b="0"/>
            </a:stretch>
          </a:blipFill>
        </p:spPr>
      </p:sp>
      <p:sp>
        <p:nvSpPr>
          <p:cNvPr name="TextBox 12" id="12"/>
          <p:cNvSpPr txBox="true"/>
          <p:nvPr/>
        </p:nvSpPr>
        <p:spPr>
          <a:xfrm rot="0">
            <a:off x="423621" y="1904932"/>
            <a:ext cx="11753120" cy="2365358"/>
          </a:xfrm>
          <a:prstGeom prst="rect">
            <a:avLst/>
          </a:prstGeom>
        </p:spPr>
        <p:txBody>
          <a:bodyPr anchor="t" rtlCol="false" tIns="0" lIns="0" bIns="0" rIns="0">
            <a:spAutoFit/>
          </a:bodyPr>
          <a:lstStyle/>
          <a:p>
            <a:pPr algn="l">
              <a:lnSpc>
                <a:spcPts val="7699"/>
              </a:lnSpc>
            </a:pPr>
            <a:r>
              <a:rPr lang="en-US" b="true" sz="10999" spc="340">
                <a:solidFill>
                  <a:srgbClr val="11120D"/>
                </a:solidFill>
                <a:latin typeface="The Seasons Bold"/>
                <a:ea typeface="The Seasons Bold"/>
                <a:cs typeface="The Seasons Bold"/>
                <a:sym typeface="The Seasons Bold"/>
              </a:rPr>
              <a:t>AGE SPECIFIC</a:t>
            </a:r>
          </a:p>
          <a:p>
            <a:pPr algn="l">
              <a:lnSpc>
                <a:spcPts val="7699"/>
              </a:lnSpc>
            </a:pPr>
            <a:r>
              <a:rPr lang="en-US" b="true" sz="10999" spc="340">
                <a:solidFill>
                  <a:srgbClr val="11120D"/>
                </a:solidFill>
                <a:latin typeface="The Seasons Bold"/>
                <a:ea typeface="The Seasons Bold"/>
                <a:cs typeface="The Seasons Bold"/>
                <a:sym typeface="The Seasons Bold"/>
              </a:rPr>
              <a:t>DEVELOPMENT</a:t>
            </a:r>
          </a:p>
        </p:txBody>
      </p:sp>
      <p:sp>
        <p:nvSpPr>
          <p:cNvPr name="TextBox 13" id="13"/>
          <p:cNvSpPr txBox="true"/>
          <p:nvPr/>
        </p:nvSpPr>
        <p:spPr>
          <a:xfrm rot="0">
            <a:off x="3433769" y="4980869"/>
            <a:ext cx="6332336" cy="2824480"/>
          </a:xfrm>
          <a:prstGeom prst="rect">
            <a:avLst/>
          </a:prstGeom>
        </p:spPr>
        <p:txBody>
          <a:bodyPr anchor="t" rtlCol="false" tIns="0" lIns="0" bIns="0" rIns="0">
            <a:spAutoFit/>
          </a:bodyPr>
          <a:lstStyle/>
          <a:p>
            <a:pPr algn="just">
              <a:lnSpc>
                <a:spcPts val="3200"/>
              </a:lnSpc>
            </a:pPr>
            <a:r>
              <a:rPr lang="en-US" sz="3200">
                <a:solidFill>
                  <a:srgbClr val="11120D"/>
                </a:solidFill>
                <a:latin typeface="Garet"/>
                <a:ea typeface="Garet"/>
                <a:cs typeface="Garet"/>
                <a:sym typeface="Garet"/>
              </a:rPr>
              <a:t>6–8: Love the game</a:t>
            </a:r>
          </a:p>
          <a:p>
            <a:pPr algn="just">
              <a:lnSpc>
                <a:spcPts val="3200"/>
              </a:lnSpc>
            </a:pPr>
          </a:p>
          <a:p>
            <a:pPr algn="just">
              <a:lnSpc>
                <a:spcPts val="3200"/>
              </a:lnSpc>
            </a:pPr>
            <a:r>
              <a:rPr lang="en-US" sz="3200">
                <a:solidFill>
                  <a:srgbClr val="11120D"/>
                </a:solidFill>
                <a:latin typeface="Garet"/>
                <a:ea typeface="Garet"/>
                <a:cs typeface="Garet"/>
                <a:sym typeface="Garet"/>
              </a:rPr>
              <a:t> 9–12: Build habits</a:t>
            </a:r>
          </a:p>
          <a:p>
            <a:pPr algn="just">
              <a:lnSpc>
                <a:spcPts val="3200"/>
              </a:lnSpc>
            </a:pPr>
          </a:p>
          <a:p>
            <a:pPr algn="just" marL="0" indent="0" lvl="0">
              <a:lnSpc>
                <a:spcPts val="3200"/>
              </a:lnSpc>
            </a:pPr>
            <a:r>
              <a:rPr lang="en-US" sz="3200">
                <a:solidFill>
                  <a:srgbClr val="11120D"/>
                </a:solidFill>
                <a:latin typeface="Garet"/>
                <a:ea typeface="Garet"/>
                <a:cs typeface="Garet"/>
                <a:sym typeface="Garet"/>
              </a:rPr>
              <a:t> 13–15: Bui</a:t>
            </a:r>
            <a:r>
              <a:rPr lang="en-US" sz="3200" strike="noStrike" u="none">
                <a:solidFill>
                  <a:srgbClr val="11120D"/>
                </a:solidFill>
                <a:latin typeface="Garet"/>
                <a:ea typeface="Garet"/>
                <a:cs typeface="Garet"/>
                <a:sym typeface="Garet"/>
              </a:rPr>
              <a:t>ld IQ</a:t>
            </a:r>
          </a:p>
          <a:p>
            <a:pPr algn="just" marL="0" indent="0" lvl="0">
              <a:lnSpc>
                <a:spcPts val="3200"/>
              </a:lnSpc>
            </a:pPr>
          </a:p>
          <a:p>
            <a:pPr algn="just" marL="0" indent="0" lvl="0">
              <a:lnSpc>
                <a:spcPts val="3200"/>
              </a:lnSpc>
            </a:pPr>
            <a:r>
              <a:rPr lang="en-US" sz="3200" strike="noStrike" u="none">
                <a:solidFill>
                  <a:srgbClr val="11120D"/>
                </a:solidFill>
                <a:latin typeface="Garet"/>
                <a:ea typeface="Garet"/>
                <a:cs typeface="Garet"/>
                <a:sym typeface="Garet"/>
              </a:rPr>
              <a:t> 16–18: Refine execution</a:t>
            </a:r>
          </a:p>
        </p:txBody>
      </p:sp>
      <p:sp>
        <p:nvSpPr>
          <p:cNvPr name="TextBox 14" id="14"/>
          <p:cNvSpPr txBox="true"/>
          <p:nvPr/>
        </p:nvSpPr>
        <p:spPr>
          <a:xfrm rot="0">
            <a:off x="3433769" y="8644821"/>
            <a:ext cx="7467152" cy="598806"/>
          </a:xfrm>
          <a:prstGeom prst="rect">
            <a:avLst/>
          </a:prstGeom>
        </p:spPr>
        <p:txBody>
          <a:bodyPr anchor="t" rtlCol="false" tIns="0" lIns="0" bIns="0" rIns="0">
            <a:spAutoFit/>
          </a:bodyPr>
          <a:lstStyle/>
          <a:p>
            <a:pPr algn="just" marL="0" indent="0" lvl="0">
              <a:lnSpc>
                <a:spcPts val="2200"/>
              </a:lnSpc>
            </a:pPr>
            <a:r>
              <a:rPr lang="en-US" sz="2200">
                <a:solidFill>
                  <a:srgbClr val="11120D"/>
                </a:solidFill>
                <a:latin typeface="Horizon"/>
                <a:ea typeface="Horizon"/>
                <a:cs typeface="Horizon"/>
                <a:sym typeface="Horizon"/>
              </a:rPr>
              <a:t>Freedom </a:t>
            </a:r>
            <a:r>
              <a:rPr lang="en-US" sz="2200">
                <a:solidFill>
                  <a:srgbClr val="11120D"/>
                </a:solidFill>
                <a:latin typeface="Horizon"/>
                <a:ea typeface="Horizon"/>
                <a:cs typeface="Horizon"/>
                <a:sym typeface="Horizon"/>
              </a:rPr>
              <a:t>shapes Performance for the future.</a:t>
            </a:r>
          </a:p>
        </p:txBody>
      </p:sp>
      <p:sp>
        <p:nvSpPr>
          <p:cNvPr name="TextBox 15" id="15"/>
          <p:cNvSpPr txBox="true"/>
          <p:nvPr/>
        </p:nvSpPr>
        <p:spPr>
          <a:xfrm rot="0">
            <a:off x="13524349" y="411718"/>
            <a:ext cx="3872457" cy="260351"/>
          </a:xfrm>
          <a:prstGeom prst="rect">
            <a:avLst/>
          </a:prstGeom>
        </p:spPr>
        <p:txBody>
          <a:bodyPr anchor="t" rtlCol="false" tIns="0" lIns="0" bIns="0" rIns="0">
            <a:spAutoFit/>
          </a:bodyPr>
          <a:lstStyle/>
          <a:p>
            <a:pPr algn="r" marL="0" indent="0" lvl="0">
              <a:lnSpc>
                <a:spcPts val="2000"/>
              </a:lnSpc>
            </a:pPr>
            <a:r>
              <a:rPr lang="en-US" sz="2000">
                <a:solidFill>
                  <a:srgbClr val="11120D"/>
                </a:solidFill>
                <a:latin typeface="Garet"/>
                <a:ea typeface="Garet"/>
                <a:cs typeface="Garet"/>
                <a:sym typeface="Garet"/>
              </a:rPr>
              <a:t>Magellan Performance LLC</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DAHCArI8GqE</dc:identifier>
  <dcterms:modified xsi:type="dcterms:W3CDTF">2011-08-01T06:04:30Z</dcterms:modified>
  <cp:revision>1</cp:revision>
  <dc:title>Coach Corner Wk1</dc:title>
</cp:coreProperties>
</file>